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</p:sldMasterIdLst>
  <p:notesMasterIdLst>
    <p:notesMasterId r:id="rId43"/>
  </p:notesMasterIdLst>
  <p:sldIdLst>
    <p:sldId id="294" r:id="rId5"/>
    <p:sldId id="269" r:id="rId6"/>
    <p:sldId id="270" r:id="rId7"/>
    <p:sldId id="272" r:id="rId8"/>
    <p:sldId id="273" r:id="rId9"/>
    <p:sldId id="274" r:id="rId10"/>
    <p:sldId id="275" r:id="rId11"/>
    <p:sldId id="276" r:id="rId12"/>
    <p:sldId id="293" r:id="rId13"/>
    <p:sldId id="300" r:id="rId14"/>
    <p:sldId id="277" r:id="rId15"/>
    <p:sldId id="280" r:id="rId16"/>
    <p:sldId id="301" r:id="rId17"/>
    <p:sldId id="283" r:id="rId18"/>
    <p:sldId id="284" r:id="rId19"/>
    <p:sldId id="285" r:id="rId20"/>
    <p:sldId id="288" r:id="rId21"/>
    <p:sldId id="290" r:id="rId22"/>
    <p:sldId id="306" r:id="rId23"/>
    <p:sldId id="286" r:id="rId24"/>
    <p:sldId id="287" r:id="rId25"/>
    <p:sldId id="307" r:id="rId26"/>
    <p:sldId id="295" r:id="rId27"/>
    <p:sldId id="296" r:id="rId28"/>
    <p:sldId id="303" r:id="rId29"/>
    <p:sldId id="316" r:id="rId30"/>
    <p:sldId id="297" r:id="rId31"/>
    <p:sldId id="308" r:id="rId32"/>
    <p:sldId id="304" r:id="rId33"/>
    <p:sldId id="305" r:id="rId34"/>
    <p:sldId id="298" r:id="rId35"/>
    <p:sldId id="311" r:id="rId36"/>
    <p:sldId id="315" r:id="rId37"/>
    <p:sldId id="312" r:id="rId38"/>
    <p:sldId id="313" r:id="rId39"/>
    <p:sldId id="314" r:id="rId40"/>
    <p:sldId id="309" r:id="rId41"/>
    <p:sldId id="31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3"/>
    <a:srgbClr val="41576B"/>
    <a:srgbClr val="89A1B7"/>
    <a:srgbClr val="5A7894"/>
    <a:srgbClr val="EDE8E3"/>
    <a:srgbClr val="6179D1"/>
    <a:srgbClr val="A9BBCB"/>
    <a:srgbClr val="E9E3DB"/>
    <a:srgbClr val="8093DA"/>
    <a:srgbClr val="94A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ukian, Aline Teresa" userId="d718f2d0-7537-4783-adad-678844fee1a5" providerId="ADAL" clId="{650F5C3F-1F02-48EE-A36B-F0F1EF35F278}"/>
    <pc:docChg chg="modSld">
      <pc:chgData name="Manoukian, Aline Teresa" userId="d718f2d0-7537-4783-adad-678844fee1a5" providerId="ADAL" clId="{650F5C3F-1F02-48EE-A36B-F0F1EF35F278}" dt="2025-12-14T21:37:20.062" v="0" actId="2711"/>
      <pc:docMkLst>
        <pc:docMk/>
      </pc:docMkLst>
      <pc:sldChg chg="modSp mod">
        <pc:chgData name="Manoukian, Aline Teresa" userId="d718f2d0-7537-4783-adad-678844fee1a5" providerId="ADAL" clId="{650F5C3F-1F02-48EE-A36B-F0F1EF35F278}" dt="2025-12-14T21:37:20.062" v="0" actId="2711"/>
        <pc:sldMkLst>
          <pc:docMk/>
          <pc:sldMk cId="3186492712" sldId="310"/>
        </pc:sldMkLst>
        <pc:spChg chg="mod">
          <ac:chgData name="Manoukian, Aline Teresa" userId="d718f2d0-7537-4783-adad-678844fee1a5" providerId="ADAL" clId="{650F5C3F-1F02-48EE-A36B-F0F1EF35F278}" dt="2025-12-14T21:37:20.062" v="0" actId="2711"/>
          <ac:spMkLst>
            <pc:docMk/>
            <pc:sldMk cId="3186492712" sldId="310"/>
            <ac:spMk id="3" creationId="{E330177F-EB98-A07A-5843-2F5AD19D16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30B88-11AA-469E-9F3A-C6E6B97D50E2}" type="datetimeFigureOut">
              <a:rPr lang="fr-CA" smtClean="0"/>
              <a:t>2025-12-14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3E11-DE96-45A7-8211-0BD2BD41555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426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74311-F09D-B05D-6C69-5E03861FE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C023BC-6A4E-05BE-E7AE-C709C928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108E89-514B-5E36-DEAF-EFA228DD3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233E17-858C-39D4-761E-DACA66E7F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3E11-DE96-45A7-8211-0BD2BD415551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841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33E11-DE96-45A7-8211-0BD2BD415551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985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311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952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07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35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350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76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675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3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93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00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032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4DBC65-BC94-4519-AD36-AA6B50107DEB}" type="datetimeFigureOut">
              <a:rPr lang="en-CA" smtClean="0"/>
              <a:t>2025-12-14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99D5A2-9FDC-45B8-A817-8B3A164CEF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6423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7A986-4901-9F91-950D-04DFDE702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80CB-4C23-0A5E-3E8B-64DC1E90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7DD6180-C124-D0B2-39D7-FCEEF91D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3046669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BB9F853-7F48-0B62-622E-42F77A6E4A07}"/>
              </a:ext>
            </a:extLst>
          </p:cNvPr>
          <p:cNvSpPr txBox="1"/>
          <p:nvPr/>
        </p:nvSpPr>
        <p:spPr>
          <a:xfrm>
            <a:off x="1565790" y="143465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EADF0CEC-2E82-99A2-8356-6C2B575AB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563624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8DA7985-A6A0-AD44-5B35-D07CD8FA6275}"/>
              </a:ext>
            </a:extLst>
          </p:cNvPr>
          <p:cNvSpPr txBox="1"/>
          <p:nvPr/>
        </p:nvSpPr>
        <p:spPr>
          <a:xfrm>
            <a:off x="1565790" y="233602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05932F-C61B-19A8-0FEC-BD61BE4F26C1}"/>
              </a:ext>
            </a:extLst>
          </p:cNvPr>
          <p:cNvSpPr txBox="1"/>
          <p:nvPr/>
        </p:nvSpPr>
        <p:spPr>
          <a:xfrm>
            <a:off x="1245750" y="435309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B90CD2D-CE26-DDDD-FB7F-DE70EE790B46}"/>
              </a:ext>
            </a:extLst>
          </p:cNvPr>
          <p:cNvSpPr/>
          <p:nvPr/>
        </p:nvSpPr>
        <p:spPr>
          <a:xfrm>
            <a:off x="6742818" y="4409207"/>
            <a:ext cx="344424" cy="34442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1E5EE-90F2-03B4-51D2-4B00B14679FC}"/>
              </a:ext>
            </a:extLst>
          </p:cNvPr>
          <p:cNvSpPr/>
          <p:nvPr/>
        </p:nvSpPr>
        <p:spPr>
          <a:xfrm>
            <a:off x="12338925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3C424-11BE-B878-2001-8FF94710865E}"/>
              </a:ext>
            </a:extLst>
          </p:cNvPr>
          <p:cNvSpPr/>
          <p:nvPr/>
        </p:nvSpPr>
        <p:spPr>
          <a:xfrm>
            <a:off x="13805012" y="0"/>
            <a:ext cx="12192000" cy="6858000"/>
          </a:xfrm>
          <a:prstGeom prst="rect">
            <a:avLst/>
          </a:prstGeom>
          <a:solidFill>
            <a:srgbClr val="A9B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A0DD72F-7B4A-BF4F-E843-85AAD94D2AA9}"/>
              </a:ext>
            </a:extLst>
          </p:cNvPr>
          <p:cNvSpPr txBox="1"/>
          <p:nvPr/>
        </p:nvSpPr>
        <p:spPr>
          <a:xfrm>
            <a:off x="16868252" y="250674"/>
            <a:ext cx="5462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>
                <a:solidFill>
                  <a:srgbClr val="E9E3DB"/>
                </a:solidFill>
                <a:latin typeface="JMH Typewriter" panose="02000506000000020004" pitchFamily="50" charset="0"/>
              </a:rPr>
              <a:t>Phrase Choc</a:t>
            </a: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62656CA4-609C-BEC4-8CA3-5EF39D555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30268" y="475488"/>
            <a:ext cx="658368" cy="65836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E4194EE-B383-273D-11A8-EAB70056316A}"/>
              </a:ext>
            </a:extLst>
          </p:cNvPr>
          <p:cNvSpPr txBox="1"/>
          <p:nvPr/>
        </p:nvSpPr>
        <p:spPr>
          <a:xfrm>
            <a:off x="16240745" y="2736503"/>
            <a:ext cx="73205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>
                <a:solidFill>
                  <a:srgbClr val="E9E3DB"/>
                </a:solidFill>
                <a:latin typeface="JMH Typewriter" panose="02000506000000020004" pitchFamily="50" charset="0"/>
              </a:rPr>
              <a:t>Chaque tâche accomplie, un boost de motivation, la to-do liste qui rend accro.</a:t>
            </a:r>
          </a:p>
        </p:txBody>
      </p:sp>
    </p:spTree>
    <p:extLst>
      <p:ext uri="{BB962C8B-B14F-4D97-AF65-F5344CB8AC3E}">
        <p14:creationId xmlns:p14="http://schemas.microsoft.com/office/powerpoint/2010/main" val="9346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10000-8600-4A36-2EA5-1BC79B7878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41411A-F2E7-A9D5-6CC4-183FABB1EAF2}"/>
              </a:ext>
            </a:extLst>
          </p:cNvPr>
          <p:cNvSpPr txBox="1"/>
          <p:nvPr/>
        </p:nvSpPr>
        <p:spPr>
          <a:xfrm>
            <a:off x="1130808" y="1947672"/>
            <a:ext cx="10716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>
                <a:solidFill>
                  <a:srgbClr val="F7F5F3"/>
                </a:solidFill>
                <a:latin typeface="JMH Typewriter" panose="02000506000000020004" pitchFamily="50" charset="0"/>
              </a:rPr>
              <a:t>Mécaniques addictives avec la gestion des taches</a:t>
            </a:r>
          </a:p>
          <a:p>
            <a:endParaRPr lang="fr-CA" sz="3200" dirty="0">
              <a:solidFill>
                <a:srgbClr val="F7F5F3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CF8D71-2A58-B9B7-F6AC-FA922A12DBA7}"/>
              </a:ext>
            </a:extLst>
          </p:cNvPr>
          <p:cNvSpPr txBox="1"/>
          <p:nvPr/>
        </p:nvSpPr>
        <p:spPr>
          <a:xfrm>
            <a:off x="3180206" y="226814"/>
            <a:ext cx="632955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Opportunité</a:t>
            </a:r>
            <a:endParaRPr lang="fr-CA" sz="6600" dirty="0">
              <a:solidFill>
                <a:srgbClr val="F7F5F3"/>
              </a:solidFill>
            </a:endParaRPr>
          </a:p>
        </p:txBody>
      </p:sp>
      <p:pic>
        <p:nvPicPr>
          <p:cNvPr id="3" name="Graphique 2" descr="Badge Tick1 contour">
            <a:extLst>
              <a:ext uri="{FF2B5EF4-FFF2-40B4-BE49-F238E27FC236}">
                <a16:creationId xmlns:a16="http://schemas.microsoft.com/office/drawing/2014/main" id="{36E8B158-65DD-C458-7609-3BAAA8023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1956" y="483632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9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EACC0-2216-8B52-D84D-3B918FEE5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C53-7965-48D7-510D-B2A790E9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45FC5F0-5342-8350-9BAB-B99AEE7EF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4894519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268272-188E-6B7D-2B75-EF5ACB518671}"/>
              </a:ext>
            </a:extLst>
          </p:cNvPr>
          <p:cNvSpPr txBox="1"/>
          <p:nvPr/>
        </p:nvSpPr>
        <p:spPr>
          <a:xfrm>
            <a:off x="1565790" y="-413194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BF77638C-EAC7-C4BC-E39B-884DB0B19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284226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9DBF96-C3FC-A9F6-D436-99A1CAB6258D}"/>
              </a:ext>
            </a:extLst>
          </p:cNvPr>
          <p:cNvSpPr txBox="1"/>
          <p:nvPr/>
        </p:nvSpPr>
        <p:spPr>
          <a:xfrm>
            <a:off x="1565790" y="48817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7EEF20-A61F-FDB5-EA29-A54FC16132D6}"/>
              </a:ext>
            </a:extLst>
          </p:cNvPr>
          <p:cNvSpPr txBox="1"/>
          <p:nvPr/>
        </p:nvSpPr>
        <p:spPr>
          <a:xfrm>
            <a:off x="1245750" y="250524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E43965C6-2B4F-DA61-5944-F94A2C4DF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2504817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A93F99A-80DE-3CCE-1972-BE6AB22513D7}"/>
              </a:ext>
            </a:extLst>
          </p:cNvPr>
          <p:cNvSpPr txBox="1"/>
          <p:nvPr/>
        </p:nvSpPr>
        <p:spPr>
          <a:xfrm>
            <a:off x="1167384" y="356792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82DD9F-E593-5B99-BD28-BE395475E4F9}"/>
              </a:ext>
            </a:extLst>
          </p:cNvPr>
          <p:cNvSpPr txBox="1"/>
          <p:nvPr/>
        </p:nvSpPr>
        <p:spPr>
          <a:xfrm>
            <a:off x="5374105" y="4902868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C80838AE-6E48-3801-3CD8-BDC518240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3492422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CCE9DC1-CFFC-7AC4-F118-041DAAFCE61D}"/>
              </a:ext>
            </a:extLst>
          </p:cNvPr>
          <p:cNvSpPr txBox="1"/>
          <p:nvPr/>
        </p:nvSpPr>
        <p:spPr>
          <a:xfrm>
            <a:off x="1154308" y="458064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6BE72C89-391C-5022-DE86-137C11C2D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4534267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E476210-5149-C156-E6B2-56B3FBACD4E1}"/>
              </a:ext>
            </a:extLst>
          </p:cNvPr>
          <p:cNvSpPr txBox="1"/>
          <p:nvPr/>
        </p:nvSpPr>
        <p:spPr>
          <a:xfrm>
            <a:off x="1154308" y="561043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6DA0F4CC-3569-626F-55D2-6156A91AF6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5593353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F2C7-2E87-0031-BB8D-A3CBAA5A4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A691-A7F1-A913-5EE2-2698F5C7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409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434C331-A287-006F-11CE-AF81DA654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65006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CF7BF61-49DE-4009-53E1-592EDBB537C2}"/>
              </a:ext>
            </a:extLst>
          </p:cNvPr>
          <p:cNvSpPr txBox="1"/>
          <p:nvPr/>
        </p:nvSpPr>
        <p:spPr>
          <a:xfrm>
            <a:off x="1565790" y="-20192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8EA51F30-85FB-2850-3CCF-920C4D077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18903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502ACC-3AE1-B987-F32D-8B3820C17A5B}"/>
              </a:ext>
            </a:extLst>
          </p:cNvPr>
          <p:cNvSpPr txBox="1"/>
          <p:nvPr/>
        </p:nvSpPr>
        <p:spPr>
          <a:xfrm>
            <a:off x="1565790" y="-11179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9BF9BA-1BA0-DB0A-2DA2-364D9F5019B9}"/>
              </a:ext>
            </a:extLst>
          </p:cNvPr>
          <p:cNvSpPr txBox="1"/>
          <p:nvPr/>
        </p:nvSpPr>
        <p:spPr>
          <a:xfrm>
            <a:off x="1245750" y="8991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2E9AD45F-E0AF-8291-BAFC-12DCA4882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89872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347854B-9FC0-6855-C4E2-8EBBE7EB30C6}"/>
              </a:ext>
            </a:extLst>
          </p:cNvPr>
          <p:cNvSpPr txBox="1"/>
          <p:nvPr/>
        </p:nvSpPr>
        <p:spPr>
          <a:xfrm>
            <a:off x="1167384" y="1961837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A98AD5-D05E-508E-AE0D-F11EA2DCAA92}"/>
              </a:ext>
            </a:extLst>
          </p:cNvPr>
          <p:cNvSpPr txBox="1"/>
          <p:nvPr/>
        </p:nvSpPr>
        <p:spPr>
          <a:xfrm>
            <a:off x="5374105" y="3296776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9047D4FB-A382-415E-8E9B-8105A0930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188633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A97611F-4259-4C0E-3D16-50F0A45D5EFE}"/>
              </a:ext>
            </a:extLst>
          </p:cNvPr>
          <p:cNvSpPr txBox="1"/>
          <p:nvPr/>
        </p:nvSpPr>
        <p:spPr>
          <a:xfrm>
            <a:off x="1154308" y="297454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3294A2CC-E400-34B2-DE42-D2025974B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29281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26CBABC8-1D23-F7E1-708B-7EB02A1BF9D4}"/>
              </a:ext>
            </a:extLst>
          </p:cNvPr>
          <p:cNvSpPr txBox="1"/>
          <p:nvPr/>
        </p:nvSpPr>
        <p:spPr>
          <a:xfrm>
            <a:off x="1154308" y="40043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6DBF308E-4163-00F6-279E-6F1FE4622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39872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9DC16E6-C1FE-617A-C403-35DF07C74AE6}"/>
              </a:ext>
            </a:extLst>
          </p:cNvPr>
          <p:cNvSpPr txBox="1"/>
          <p:nvPr/>
        </p:nvSpPr>
        <p:spPr>
          <a:xfrm>
            <a:off x="1167384" y="50341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A09D26-FC44-A98A-8404-D4ADFC1658D2}"/>
              </a:ext>
            </a:extLst>
          </p:cNvPr>
          <p:cNvSpPr/>
          <p:nvPr/>
        </p:nvSpPr>
        <p:spPr>
          <a:xfrm>
            <a:off x="6460999" y="5071070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6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939483-F6B9-6FB1-F726-942142C221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78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ABBECD2-A045-DE72-B32E-7CB9E53F3987}"/>
              </a:ext>
            </a:extLst>
          </p:cNvPr>
          <p:cNvSpPr txBox="1"/>
          <p:nvPr/>
        </p:nvSpPr>
        <p:spPr>
          <a:xfrm>
            <a:off x="4244340" y="365760"/>
            <a:ext cx="37033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Concept</a:t>
            </a:r>
            <a:endParaRPr lang="fr-CA" sz="6600" dirty="0">
              <a:solidFill>
                <a:srgbClr val="F7F5F3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7A2CB9-B490-DDDC-EE76-6491FFA5C39D}"/>
              </a:ext>
            </a:extLst>
          </p:cNvPr>
          <p:cNvSpPr txBox="1"/>
          <p:nvPr/>
        </p:nvSpPr>
        <p:spPr>
          <a:xfrm>
            <a:off x="795528" y="2116485"/>
            <a:ext cx="1076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CA" sz="3200" dirty="0">
                <a:solidFill>
                  <a:srgbClr val="F7F5F3"/>
                </a:solidFill>
                <a:latin typeface="JMH Typewriter" panose="02000506000000020004" pitchFamily="50" charset="0"/>
              </a:rPr>
              <a:t>Utilisateurs créent un avatar personnalisé.</a:t>
            </a:r>
          </a:p>
          <a:p>
            <a:pPr marL="457200" indent="-457200">
              <a:buFontTx/>
              <a:buChar char="-"/>
            </a:pPr>
            <a:r>
              <a:rPr lang="fr-CA" sz="3200" dirty="0">
                <a:solidFill>
                  <a:srgbClr val="F7F5F3"/>
                </a:solidFill>
                <a:latin typeface="JMH Typewriter" panose="02000506000000020004" pitchFamily="50" charset="0"/>
              </a:rPr>
              <a:t> Chaque tache complétée donne de l’XP</a:t>
            </a:r>
          </a:p>
        </p:txBody>
      </p:sp>
      <p:pic>
        <p:nvPicPr>
          <p:cNvPr id="3" name="Graphique 2" descr="Badge Tick1 contour">
            <a:extLst>
              <a:ext uri="{FF2B5EF4-FFF2-40B4-BE49-F238E27FC236}">
                <a16:creationId xmlns:a16="http://schemas.microsoft.com/office/drawing/2014/main" id="{CF75902F-FA00-6983-C3DA-AE35CECB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0124" y="622578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C9BD9-159F-3E26-068B-8854947D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04E6-5658-F433-20CE-956AFC2F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409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082729A-C140-CF09-7FFB-F72D12A10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65006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3EF13D2-644E-2C2A-C98E-F86BAC63203F}"/>
              </a:ext>
            </a:extLst>
          </p:cNvPr>
          <p:cNvSpPr txBox="1"/>
          <p:nvPr/>
        </p:nvSpPr>
        <p:spPr>
          <a:xfrm>
            <a:off x="1565790" y="-20192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30DF8B9D-D34D-337A-3A01-8E46EA50B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18903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8C43653-720E-E75B-194D-6E44047DECA0}"/>
              </a:ext>
            </a:extLst>
          </p:cNvPr>
          <p:cNvSpPr txBox="1"/>
          <p:nvPr/>
        </p:nvSpPr>
        <p:spPr>
          <a:xfrm>
            <a:off x="1565790" y="-11179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95FBC6-6250-90F9-70F5-E04C57F1AA48}"/>
              </a:ext>
            </a:extLst>
          </p:cNvPr>
          <p:cNvSpPr txBox="1"/>
          <p:nvPr/>
        </p:nvSpPr>
        <p:spPr>
          <a:xfrm>
            <a:off x="1245750" y="8991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C10A20B0-17F2-F562-2E09-E1DBF35C8D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89872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B4E92F2-68FE-5C3A-49BF-B4122637AEB2}"/>
              </a:ext>
            </a:extLst>
          </p:cNvPr>
          <p:cNvSpPr txBox="1"/>
          <p:nvPr/>
        </p:nvSpPr>
        <p:spPr>
          <a:xfrm>
            <a:off x="1167384" y="1961837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34CB0E-2F1B-118A-B7F8-2728A9C17012}"/>
              </a:ext>
            </a:extLst>
          </p:cNvPr>
          <p:cNvSpPr txBox="1"/>
          <p:nvPr/>
        </p:nvSpPr>
        <p:spPr>
          <a:xfrm>
            <a:off x="5374105" y="3296776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1A9F48AC-CD11-0613-5565-0CB2BCEA1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188633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9C017AF-D621-4AB0-CF37-7187E75EFFB2}"/>
              </a:ext>
            </a:extLst>
          </p:cNvPr>
          <p:cNvSpPr txBox="1"/>
          <p:nvPr/>
        </p:nvSpPr>
        <p:spPr>
          <a:xfrm>
            <a:off x="1154308" y="297454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9AFD3B18-0791-2118-7928-8144E1489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29281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93D2BAE-375E-7600-0AD3-37263746B7A4}"/>
              </a:ext>
            </a:extLst>
          </p:cNvPr>
          <p:cNvSpPr txBox="1"/>
          <p:nvPr/>
        </p:nvSpPr>
        <p:spPr>
          <a:xfrm>
            <a:off x="1154308" y="40043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7EA39065-1CB8-DB20-8F32-97344211C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39872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98A9C1F-5A09-B0AD-9A4F-4058CEFE832D}"/>
              </a:ext>
            </a:extLst>
          </p:cNvPr>
          <p:cNvSpPr txBox="1"/>
          <p:nvPr/>
        </p:nvSpPr>
        <p:spPr>
          <a:xfrm>
            <a:off x="1167384" y="50341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55678218-0593-57FE-FB37-C9B6C9EA07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4995774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0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7105F-33EC-30DB-F513-9578F627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2B41-7EF2-C70F-CE72-F04FF8E5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06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0189918-C406-329D-A32A-26F9C4D35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79103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3697354-0354-5225-09C7-4A946365340E}"/>
              </a:ext>
            </a:extLst>
          </p:cNvPr>
          <p:cNvSpPr txBox="1"/>
          <p:nvPr/>
        </p:nvSpPr>
        <p:spPr>
          <a:xfrm>
            <a:off x="1565790" y="-34289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7D6E615C-9839-F774-B068-2ED0715B3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33000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17CAB5-71D3-8B03-FCE9-14AF0BBA8ABF}"/>
              </a:ext>
            </a:extLst>
          </p:cNvPr>
          <p:cNvSpPr txBox="1"/>
          <p:nvPr/>
        </p:nvSpPr>
        <p:spPr>
          <a:xfrm>
            <a:off x="1565790" y="-25276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B85F85-150C-CB2A-9200-51DFAF1661F5}"/>
              </a:ext>
            </a:extLst>
          </p:cNvPr>
          <p:cNvSpPr txBox="1"/>
          <p:nvPr/>
        </p:nvSpPr>
        <p:spPr>
          <a:xfrm>
            <a:off x="1245750" y="-5105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5B578A91-A0DE-EA0C-4C8B-2A1510F65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51097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549DE0-5BDF-63C5-540A-0EC2C9FCDC4B}"/>
              </a:ext>
            </a:extLst>
          </p:cNvPr>
          <p:cNvSpPr txBox="1"/>
          <p:nvPr/>
        </p:nvSpPr>
        <p:spPr>
          <a:xfrm>
            <a:off x="1167384" y="552137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0E625B-ED93-998A-FD61-19AF32F0F4F0}"/>
              </a:ext>
            </a:extLst>
          </p:cNvPr>
          <p:cNvSpPr txBox="1"/>
          <p:nvPr/>
        </p:nvSpPr>
        <p:spPr>
          <a:xfrm>
            <a:off x="5374105" y="1887076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D16099EF-044E-A03D-A7F5-B4A340A6E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47663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43DB32B-0490-FCA9-DD79-741DC133BA1D}"/>
              </a:ext>
            </a:extLst>
          </p:cNvPr>
          <p:cNvSpPr txBox="1"/>
          <p:nvPr/>
        </p:nvSpPr>
        <p:spPr>
          <a:xfrm>
            <a:off x="1154308" y="156484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EB87930E-8244-FFB3-449D-61B0B703D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15184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B9CCFB8-6CD6-B024-0F2B-8AE96E06D524}"/>
              </a:ext>
            </a:extLst>
          </p:cNvPr>
          <p:cNvSpPr txBox="1"/>
          <p:nvPr/>
        </p:nvSpPr>
        <p:spPr>
          <a:xfrm>
            <a:off x="1154308" y="25946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5E79FE38-9782-D903-B88C-4F3D774D2A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25775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C11F31A-48DA-4BBE-312E-6F5ACF42D37F}"/>
              </a:ext>
            </a:extLst>
          </p:cNvPr>
          <p:cNvSpPr txBox="1"/>
          <p:nvPr/>
        </p:nvSpPr>
        <p:spPr>
          <a:xfrm>
            <a:off x="1167384" y="36244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5F10CC08-FEC8-A333-F0E5-E39F82C9B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358607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20D57C1-695C-CFF2-B419-237CC1B2D3C8}"/>
              </a:ext>
            </a:extLst>
          </p:cNvPr>
          <p:cNvSpPr txBox="1"/>
          <p:nvPr/>
        </p:nvSpPr>
        <p:spPr>
          <a:xfrm>
            <a:off x="1154308" y="464325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DC03545-819F-0D04-6600-426DD84D2DB4}"/>
              </a:ext>
            </a:extLst>
          </p:cNvPr>
          <p:cNvSpPr/>
          <p:nvPr/>
        </p:nvSpPr>
        <p:spPr>
          <a:xfrm>
            <a:off x="7829791" y="4663087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38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FF6868-629B-478D-9CA6-7B30DDE54C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8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D84DD2-1202-DD5E-E1EE-C7B1D773054E}"/>
              </a:ext>
            </a:extLst>
          </p:cNvPr>
          <p:cNvSpPr txBox="1"/>
          <p:nvPr/>
        </p:nvSpPr>
        <p:spPr>
          <a:xfrm>
            <a:off x="939927" y="578399"/>
            <a:ext cx="106047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6600" b="1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Éléments du concept </a:t>
            </a:r>
            <a:endParaRPr lang="fr-CA" sz="6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B09996-17AE-81D6-B4C8-E1F39189537C}"/>
              </a:ext>
            </a:extLst>
          </p:cNvPr>
          <p:cNvSpPr txBox="1"/>
          <p:nvPr/>
        </p:nvSpPr>
        <p:spPr>
          <a:xfrm>
            <a:off x="939927" y="1997505"/>
            <a:ext cx="105194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600" b="1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Système de progression </a:t>
            </a:r>
            <a:r>
              <a:rPr lang="fr-CA" sz="2800" b="1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:</a:t>
            </a:r>
            <a:endParaRPr lang="fr-CA" sz="2800" dirty="0">
              <a:solidFill>
                <a:schemeClr val="accent4">
                  <a:lumMod val="50000"/>
                </a:schemeClr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-Niveaux (1-100+) avec XP</a:t>
            </a:r>
          </a:p>
          <a:p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 Barre d’expérience qui se remplit virtuellement</a:t>
            </a:r>
          </a:p>
          <a:p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 Difficulté des tâches = quantité d'XP gagnée</a:t>
            </a:r>
          </a:p>
          <a:p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-XP variable selon la difficulté et le temps estimé</a:t>
            </a:r>
          </a:p>
          <a:p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-Steaks quotidiens </a:t>
            </a:r>
          </a:p>
        </p:txBody>
      </p:sp>
    </p:spTree>
    <p:extLst>
      <p:ext uri="{BB962C8B-B14F-4D97-AF65-F5344CB8AC3E}">
        <p14:creationId xmlns:p14="http://schemas.microsoft.com/office/powerpoint/2010/main" val="267955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9DB840-0407-2EE4-FBED-D3E838FEA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78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0ED752DE-E11C-D90D-6EEC-B5BDF7C17EB8}"/>
              </a:ext>
            </a:extLst>
          </p:cNvPr>
          <p:cNvSpPr txBox="1"/>
          <p:nvPr/>
        </p:nvSpPr>
        <p:spPr>
          <a:xfrm>
            <a:off x="513588" y="2094538"/>
            <a:ext cx="111008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 </a:t>
            </a:r>
            <a:r>
              <a:rPr lang="en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Leaderboards : </a:t>
            </a:r>
            <a:r>
              <a:rPr lang="en-CA" sz="2800" dirty="0" err="1">
                <a:solidFill>
                  <a:srgbClr val="F7F5F3"/>
                </a:solidFill>
                <a:latin typeface="JMH Typewriter" panose="02000506000000020004" pitchFamily="50" charset="0"/>
              </a:rPr>
              <a:t>classements</a:t>
            </a:r>
            <a:r>
              <a:rPr lang="en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</a:t>
            </a:r>
            <a:r>
              <a:rPr lang="en-CA" sz="2800" dirty="0" err="1">
                <a:solidFill>
                  <a:srgbClr val="F7F5F3"/>
                </a:solidFill>
                <a:latin typeface="JMH Typewriter" panose="02000506000000020004" pitchFamily="50" charset="0"/>
              </a:rPr>
              <a:t>hebdomadaires</a:t>
            </a:r>
            <a:r>
              <a:rPr lang="en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et </a:t>
            </a:r>
            <a:r>
              <a:rPr lang="en-CA" sz="2800" dirty="0" err="1">
                <a:solidFill>
                  <a:srgbClr val="F7F5F3"/>
                </a:solidFill>
                <a:latin typeface="JMH Typewriter" panose="02000506000000020004" pitchFamily="50" charset="0"/>
              </a:rPr>
              <a:t>mensuels</a:t>
            </a:r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-Guildes/Équipes : rejoindre des groupes pour des défis collaboratifs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-Chat intégré : encouragement mutuel et partage de stratégies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-Défis communautaires : objectifs globaux avec récompenses collectives</a:t>
            </a:r>
          </a:p>
          <a:p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BB6490F7-8C14-A846-2DDA-C8CDA7539484}"/>
              </a:ext>
            </a:extLst>
          </p:cNvPr>
          <p:cNvSpPr txBox="1"/>
          <p:nvPr/>
        </p:nvSpPr>
        <p:spPr>
          <a:xfrm>
            <a:off x="650748" y="474223"/>
            <a:ext cx="113751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Système communautaire</a:t>
            </a:r>
            <a:endParaRPr lang="fr-CA" sz="66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endParaRPr lang="fr-CA" sz="6600" dirty="0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23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54B0B6-7A46-F4CF-14E9-432FBC3F95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41576B"/>
              </a:solidFill>
            </a:endParaRPr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EB413E26-4636-4C35-94BD-2A7CE8AFF816}"/>
              </a:ext>
            </a:extLst>
          </p:cNvPr>
          <p:cNvSpPr txBox="1"/>
          <p:nvPr/>
        </p:nvSpPr>
        <p:spPr>
          <a:xfrm>
            <a:off x="659892" y="1970181"/>
            <a:ext cx="11000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8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</a:t>
            </a:r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Accessoires d’avatar : déblocables par niveaux et accomplissements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-Médaille d’accomplissement: 50+ badges collectables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-Thèmes UI personnalisables : mode foncé, néon, pastel, nature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5E2DA83A-948D-703B-0E7D-8B48A78C4D9B}"/>
              </a:ext>
            </a:extLst>
          </p:cNvPr>
          <p:cNvSpPr txBox="1"/>
          <p:nvPr/>
        </p:nvSpPr>
        <p:spPr>
          <a:xfrm>
            <a:off x="659892" y="342549"/>
            <a:ext cx="116403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66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Système de récompenses </a:t>
            </a:r>
            <a:endParaRPr lang="fr-CA" sz="66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8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3D4C5-A47F-97DE-FB71-F74A5250D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08760-09E0-62B8-9ADB-179B3164D1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2D721AB4-F39C-D7E7-7D0E-B2D9573BE7A6}"/>
              </a:ext>
            </a:extLst>
          </p:cNvPr>
          <p:cNvSpPr txBox="1"/>
          <p:nvPr/>
        </p:nvSpPr>
        <p:spPr>
          <a:xfrm>
            <a:off x="623316" y="2080901"/>
            <a:ext cx="11036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2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-</a:t>
            </a:r>
            <a:r>
              <a:rPr lang="fr-CA" sz="3200" dirty="0">
                <a:solidFill>
                  <a:srgbClr val="F7F5F3"/>
                </a:solidFill>
                <a:latin typeface="JMH Typewriter" panose="02000506000000020004" pitchFamily="50" charset="0"/>
              </a:rPr>
              <a:t>Accessoires d’avatar : : déblocables par niveaux et accomplissements</a:t>
            </a:r>
          </a:p>
          <a:p>
            <a:r>
              <a:rPr lang="fr-CA" sz="3200" dirty="0">
                <a:solidFill>
                  <a:srgbClr val="F7F5F3"/>
                </a:solidFill>
                <a:latin typeface="JMH Typewriter" panose="02000506000000020004" pitchFamily="50" charset="0"/>
              </a:rPr>
              <a:t>-Médaille d’accomplissement: 50+ badges collectables</a:t>
            </a:r>
          </a:p>
          <a:p>
            <a:r>
              <a:rPr lang="fr-CA" sz="3200" dirty="0">
                <a:solidFill>
                  <a:srgbClr val="F7F5F3"/>
                </a:solidFill>
                <a:latin typeface="JMH Typewriter" panose="02000506000000020004" pitchFamily="50" charset="0"/>
              </a:rPr>
              <a:t>-Thèmes UI personnalisables : mode foncé, néon, pastel, nature</a:t>
            </a:r>
          </a:p>
          <a:p>
            <a:endParaRPr lang="fr-CA" sz="32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9F56356F-7E12-1D7D-F7D9-00FB4CF2ED8A}"/>
              </a:ext>
            </a:extLst>
          </p:cNvPr>
          <p:cNvSpPr txBox="1"/>
          <p:nvPr/>
        </p:nvSpPr>
        <p:spPr>
          <a:xfrm>
            <a:off x="751332" y="469573"/>
            <a:ext cx="10908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Système de récompenses </a:t>
            </a:r>
            <a:endParaRPr lang="fr-CA" sz="66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7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229E5-F45C-1A7C-B6C6-9904C853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21087-89CB-215A-AB6A-CEB51AA9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CA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E498582D-411E-9663-DF79-195C81F13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3046669"/>
            <a:ext cx="18335222" cy="183352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0980450-DB98-2D19-78FB-E2CCE717108E}"/>
              </a:ext>
            </a:extLst>
          </p:cNvPr>
          <p:cNvSpPr txBox="1"/>
          <p:nvPr/>
        </p:nvSpPr>
        <p:spPr>
          <a:xfrm>
            <a:off x="1565790" y="143465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10" name="Graphique 9" descr="Badge Tick1 contour">
            <a:extLst>
              <a:ext uri="{FF2B5EF4-FFF2-40B4-BE49-F238E27FC236}">
                <a16:creationId xmlns:a16="http://schemas.microsoft.com/office/drawing/2014/main" id="{F1D3DB0D-D320-C31B-6C41-9098FFD78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563624"/>
            <a:ext cx="658368" cy="65836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5124307-C151-297B-571F-AE0DB569DED5}"/>
              </a:ext>
            </a:extLst>
          </p:cNvPr>
          <p:cNvSpPr txBox="1"/>
          <p:nvPr/>
        </p:nvSpPr>
        <p:spPr>
          <a:xfrm>
            <a:off x="1565790" y="233602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5385FE-079F-B55F-116B-C6C61B7B7732}"/>
              </a:ext>
            </a:extLst>
          </p:cNvPr>
          <p:cNvSpPr txBox="1"/>
          <p:nvPr/>
        </p:nvSpPr>
        <p:spPr>
          <a:xfrm>
            <a:off x="1245750" y="435309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D28263E-F7C8-8041-998D-2B794BE13D6D}"/>
              </a:ext>
            </a:extLst>
          </p:cNvPr>
          <p:cNvSpPr/>
          <p:nvPr/>
        </p:nvSpPr>
        <p:spPr>
          <a:xfrm>
            <a:off x="6742818" y="4409207"/>
            <a:ext cx="344424" cy="3444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228AE-DDAC-BD95-F4B8-B1106450B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A15CBD-D9C0-01C1-CB2D-51B1E79630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8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9FA5B4-D512-0C9C-76EB-82D141C795D5}"/>
              </a:ext>
            </a:extLst>
          </p:cNvPr>
          <p:cNvSpPr txBox="1"/>
          <p:nvPr/>
        </p:nvSpPr>
        <p:spPr>
          <a:xfrm>
            <a:off x="3063240" y="250674"/>
            <a:ext cx="5462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Phrase Choc</a:t>
            </a:r>
          </a:p>
        </p:txBody>
      </p:sp>
      <p:pic>
        <p:nvPicPr>
          <p:cNvPr id="6" name="Graphique 5" descr="Badge Tick1 contour">
            <a:extLst>
              <a:ext uri="{FF2B5EF4-FFF2-40B4-BE49-F238E27FC236}">
                <a16:creationId xmlns:a16="http://schemas.microsoft.com/office/drawing/2014/main" id="{3082AAF9-CB90-B49D-98AC-1254F1A7E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25256" y="47548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508EDC1-EFC5-AA77-6617-6EA10E054311}"/>
              </a:ext>
            </a:extLst>
          </p:cNvPr>
          <p:cNvSpPr txBox="1"/>
          <p:nvPr/>
        </p:nvSpPr>
        <p:spPr>
          <a:xfrm>
            <a:off x="2435733" y="2736503"/>
            <a:ext cx="73205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Chaque tâche accomplie, un boost de motivation, la to-do liste qui rend accro.</a:t>
            </a:r>
          </a:p>
        </p:txBody>
      </p:sp>
    </p:spTree>
    <p:extLst>
      <p:ext uri="{BB962C8B-B14F-4D97-AF65-F5344CB8AC3E}">
        <p14:creationId xmlns:p14="http://schemas.microsoft.com/office/powerpoint/2010/main" val="424613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52AB-8529-23C2-3DA6-3CC917055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4DC7-3AD2-7D87-D157-DFD6E1DB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06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833DCE1-6310-CF2F-8DA2-10AB161CD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79103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005192D-8523-9398-9519-4DBDB5DCCA18}"/>
              </a:ext>
            </a:extLst>
          </p:cNvPr>
          <p:cNvSpPr txBox="1"/>
          <p:nvPr/>
        </p:nvSpPr>
        <p:spPr>
          <a:xfrm>
            <a:off x="1565790" y="-34289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137787F6-F5C1-3ADF-9B09-AE9E301CD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33000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2D731F8-8B29-EFDC-A438-E2D12E9C22CD}"/>
              </a:ext>
            </a:extLst>
          </p:cNvPr>
          <p:cNvSpPr txBox="1"/>
          <p:nvPr/>
        </p:nvSpPr>
        <p:spPr>
          <a:xfrm>
            <a:off x="1565790" y="-25276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E8B309-BFD2-40B0-C969-67919053E8FB}"/>
              </a:ext>
            </a:extLst>
          </p:cNvPr>
          <p:cNvSpPr txBox="1"/>
          <p:nvPr/>
        </p:nvSpPr>
        <p:spPr>
          <a:xfrm>
            <a:off x="1245750" y="-5105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BD6811B5-55F7-FF46-D114-8674D2CC1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51097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6F7B15-DAC8-2E0B-6672-BC6C29EC2A91}"/>
              </a:ext>
            </a:extLst>
          </p:cNvPr>
          <p:cNvSpPr txBox="1"/>
          <p:nvPr/>
        </p:nvSpPr>
        <p:spPr>
          <a:xfrm>
            <a:off x="1167384" y="552137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AD13DD1-F9C4-72FF-0EE7-D7C4EBFBC436}"/>
              </a:ext>
            </a:extLst>
          </p:cNvPr>
          <p:cNvSpPr txBox="1"/>
          <p:nvPr/>
        </p:nvSpPr>
        <p:spPr>
          <a:xfrm>
            <a:off x="5374105" y="1887076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7180518F-49F0-0CDF-87D5-D58EADF78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47663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9716C12-7C61-9F2F-2FE7-E75EBD94BBF6}"/>
              </a:ext>
            </a:extLst>
          </p:cNvPr>
          <p:cNvSpPr txBox="1"/>
          <p:nvPr/>
        </p:nvSpPr>
        <p:spPr>
          <a:xfrm>
            <a:off x="1154308" y="156484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5EFE9E1C-E09D-38D7-F8FB-FA01D1107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15184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0B15027-2B5E-72F7-DD4F-720CA5CA4FB4}"/>
              </a:ext>
            </a:extLst>
          </p:cNvPr>
          <p:cNvSpPr txBox="1"/>
          <p:nvPr/>
        </p:nvSpPr>
        <p:spPr>
          <a:xfrm>
            <a:off x="1154308" y="25946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FCAAAC90-0708-947E-4921-CC9B992E71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25775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639C1F4-0042-983D-B2F9-835180B1CAA1}"/>
              </a:ext>
            </a:extLst>
          </p:cNvPr>
          <p:cNvSpPr txBox="1"/>
          <p:nvPr/>
        </p:nvSpPr>
        <p:spPr>
          <a:xfrm>
            <a:off x="1167384" y="36244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FEECB850-1BC5-3001-D2F2-48D7B727B9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358607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9F49745-BB1E-6F93-ED50-867D163DE3E2}"/>
              </a:ext>
            </a:extLst>
          </p:cNvPr>
          <p:cNvSpPr txBox="1"/>
          <p:nvPr/>
        </p:nvSpPr>
        <p:spPr>
          <a:xfrm>
            <a:off x="1154308" y="464325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7F9E691-B309-3EE2-0A11-F2A272563F4B}"/>
              </a:ext>
            </a:extLst>
          </p:cNvPr>
          <p:cNvSpPr txBox="1"/>
          <p:nvPr/>
        </p:nvSpPr>
        <p:spPr>
          <a:xfrm>
            <a:off x="1181725" y="568400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B70651B-57C3-3EAA-C582-AA795AF3D88D}"/>
              </a:ext>
            </a:extLst>
          </p:cNvPr>
          <p:cNvSpPr/>
          <p:nvPr/>
        </p:nvSpPr>
        <p:spPr>
          <a:xfrm>
            <a:off x="5822323" y="5739854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4E1394FD-CCA5-6C96-0C41-521AAA38D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4608329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9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75ECB-AAED-38AC-7CC1-9AF2A41A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F915-4982-F477-737D-D7875D09B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06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5FF6145-6F1E-EB1A-4502-20D8D402F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79103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14615C8-9CEF-48FD-8C89-6487134A0160}"/>
              </a:ext>
            </a:extLst>
          </p:cNvPr>
          <p:cNvSpPr txBox="1"/>
          <p:nvPr/>
        </p:nvSpPr>
        <p:spPr>
          <a:xfrm>
            <a:off x="1565790" y="-34289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5BAC4813-7BA3-B8D1-F390-36675EF94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33000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386F472-C6E3-42BA-3CCD-06FC4C9ED497}"/>
              </a:ext>
            </a:extLst>
          </p:cNvPr>
          <p:cNvSpPr txBox="1"/>
          <p:nvPr/>
        </p:nvSpPr>
        <p:spPr>
          <a:xfrm>
            <a:off x="1565790" y="-25276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43158E4-8166-716E-2426-24E00D94B44D}"/>
              </a:ext>
            </a:extLst>
          </p:cNvPr>
          <p:cNvSpPr txBox="1"/>
          <p:nvPr/>
        </p:nvSpPr>
        <p:spPr>
          <a:xfrm>
            <a:off x="1245750" y="-5105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5E035516-3C86-7342-4CB3-FA2D37294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51097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7F3E152-0785-133C-C202-E0BA0D8E591A}"/>
              </a:ext>
            </a:extLst>
          </p:cNvPr>
          <p:cNvSpPr txBox="1"/>
          <p:nvPr/>
        </p:nvSpPr>
        <p:spPr>
          <a:xfrm>
            <a:off x="1167384" y="552137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2127FAF-1859-13E2-56D8-21431D30E137}"/>
              </a:ext>
            </a:extLst>
          </p:cNvPr>
          <p:cNvSpPr txBox="1"/>
          <p:nvPr/>
        </p:nvSpPr>
        <p:spPr>
          <a:xfrm>
            <a:off x="5374105" y="1887076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57308272-4955-6105-C877-C476BF07A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47663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66E4E84-2CDE-34C6-3A33-03BA7EACB207}"/>
              </a:ext>
            </a:extLst>
          </p:cNvPr>
          <p:cNvSpPr txBox="1"/>
          <p:nvPr/>
        </p:nvSpPr>
        <p:spPr>
          <a:xfrm>
            <a:off x="1154308" y="156484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ACD83FEC-2807-AD6A-6F15-CD9DD423E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15184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CD1654-210C-FDA6-1D3A-E869EE625A2A}"/>
              </a:ext>
            </a:extLst>
          </p:cNvPr>
          <p:cNvSpPr txBox="1"/>
          <p:nvPr/>
        </p:nvSpPr>
        <p:spPr>
          <a:xfrm>
            <a:off x="1154308" y="25946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81C601B4-4BA6-FDF3-3D84-F01AD54EB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25775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900E483-3F40-B56F-C2BB-4BAA321CB731}"/>
              </a:ext>
            </a:extLst>
          </p:cNvPr>
          <p:cNvSpPr txBox="1"/>
          <p:nvPr/>
        </p:nvSpPr>
        <p:spPr>
          <a:xfrm>
            <a:off x="1167384" y="36244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2EDB9095-6F51-F2B4-18CE-0E6C4545D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358607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46AAFC21-BF19-BA39-6953-F1A97C3402D3}"/>
              </a:ext>
            </a:extLst>
          </p:cNvPr>
          <p:cNvSpPr txBox="1"/>
          <p:nvPr/>
        </p:nvSpPr>
        <p:spPr>
          <a:xfrm>
            <a:off x="1154308" y="464325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BC2D486-06D2-DFB6-416D-4331BB06C91E}"/>
              </a:ext>
            </a:extLst>
          </p:cNvPr>
          <p:cNvSpPr txBox="1"/>
          <p:nvPr/>
        </p:nvSpPr>
        <p:spPr>
          <a:xfrm>
            <a:off x="1181725" y="568400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14A1E025-4CAA-5B48-F95A-F862BE27DE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4608329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B36EFF68-2A6D-BC75-F373-FC020F64D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5662071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D2549-260D-AAD5-2240-B10F989E5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B1C3A3-9828-A84B-2D49-77A1A473E4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41576B"/>
              </a:solidFill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5CF67101-CFE5-A334-C2FC-8912E7C9DCB9}"/>
              </a:ext>
            </a:extLst>
          </p:cNvPr>
          <p:cNvSpPr txBox="1"/>
          <p:nvPr/>
        </p:nvSpPr>
        <p:spPr>
          <a:xfrm>
            <a:off x="1190244" y="440356"/>
            <a:ext cx="10588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6600" dirty="0">
                <a:solidFill>
                  <a:srgbClr val="41576B"/>
                </a:solidFill>
                <a:latin typeface="JMH Typewriter" panose="02000506000000020004" pitchFamily="50" charset="0"/>
              </a:rPr>
              <a:t>Choix technologiques</a:t>
            </a:r>
          </a:p>
        </p:txBody>
      </p:sp>
      <p:sp>
        <p:nvSpPr>
          <p:cNvPr id="10" name="ZoneTexte 4">
            <a:extLst>
              <a:ext uri="{FF2B5EF4-FFF2-40B4-BE49-F238E27FC236}">
                <a16:creationId xmlns:a16="http://schemas.microsoft.com/office/drawing/2014/main" id="{A1569599-0B8E-501A-E015-A6EC6D567571}"/>
              </a:ext>
            </a:extLst>
          </p:cNvPr>
          <p:cNvSpPr txBox="1"/>
          <p:nvPr/>
        </p:nvSpPr>
        <p:spPr>
          <a:xfrm>
            <a:off x="1190244" y="2235467"/>
            <a:ext cx="11183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32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</a:t>
            </a:r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Des effets sonores (victoires)</a:t>
            </a:r>
          </a:p>
          <a:p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-Notifications</a:t>
            </a:r>
          </a:p>
          <a:p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-Analytiques pour suivre l’engagement des utilisateurs </a:t>
            </a:r>
          </a:p>
          <a:p>
            <a:endParaRPr lang="fr-CA" sz="32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73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7A8E4-0208-9645-F129-59509B42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55ED-408C-6597-8959-79D8E505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318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6973A79-130C-F196-1CFA-9FF24E7D4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98915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A42FDB2-8A3B-92D5-80DD-70EA8D5AD383}"/>
              </a:ext>
            </a:extLst>
          </p:cNvPr>
          <p:cNvSpPr txBox="1"/>
          <p:nvPr/>
        </p:nvSpPr>
        <p:spPr>
          <a:xfrm>
            <a:off x="1565790" y="-54101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8AFB9FE1-2063-02A7-7C55-F7DD2925D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52812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ED81A9B-F8AE-29F5-B677-75798FB554B4}"/>
              </a:ext>
            </a:extLst>
          </p:cNvPr>
          <p:cNvSpPr txBox="1"/>
          <p:nvPr/>
        </p:nvSpPr>
        <p:spPr>
          <a:xfrm>
            <a:off x="1565790" y="-45088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208637-8AE8-CF67-B6A2-EA96A0A6424C}"/>
              </a:ext>
            </a:extLst>
          </p:cNvPr>
          <p:cNvSpPr txBox="1"/>
          <p:nvPr/>
        </p:nvSpPr>
        <p:spPr>
          <a:xfrm>
            <a:off x="1245750" y="-24917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BAFE3B3E-E3B9-C8E2-5A75-EA191DB66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249217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6F6E4E1-D0D9-D8C2-1477-E68DEE7563FA}"/>
              </a:ext>
            </a:extLst>
          </p:cNvPr>
          <p:cNvSpPr txBox="1"/>
          <p:nvPr/>
        </p:nvSpPr>
        <p:spPr>
          <a:xfrm>
            <a:off x="1167384" y="-142906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4F4A21F-B18A-8401-1CC5-C62ADC5024A7}"/>
              </a:ext>
            </a:extLst>
          </p:cNvPr>
          <p:cNvSpPr txBox="1"/>
          <p:nvPr/>
        </p:nvSpPr>
        <p:spPr>
          <a:xfrm>
            <a:off x="5374105" y="-94124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D13660D4-96BA-B98C-491D-815E37FA6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-150457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0BBFEA6-8E8E-1F90-67B0-2C702CB4A229}"/>
              </a:ext>
            </a:extLst>
          </p:cNvPr>
          <p:cNvSpPr txBox="1"/>
          <p:nvPr/>
        </p:nvSpPr>
        <p:spPr>
          <a:xfrm>
            <a:off x="1154308" y="-41635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01294D14-6E21-8BA1-3D10-F0441921B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-46272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EDFC4AD-FCE7-4133-BA78-267D63E4CCAF}"/>
              </a:ext>
            </a:extLst>
          </p:cNvPr>
          <p:cNvSpPr txBox="1"/>
          <p:nvPr/>
        </p:nvSpPr>
        <p:spPr>
          <a:xfrm>
            <a:off x="1154308" y="6134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97B2FD30-5541-B3DF-3A0A-5E9EE8E932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5963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CC3D226-D780-6E8E-13E5-93568ED95466}"/>
              </a:ext>
            </a:extLst>
          </p:cNvPr>
          <p:cNvSpPr txBox="1"/>
          <p:nvPr/>
        </p:nvSpPr>
        <p:spPr>
          <a:xfrm>
            <a:off x="1167384" y="16432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B1AB43E0-A98F-66FC-6533-BC672B59D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160487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57CD459-02A2-11F7-C63D-30D81F4D5CC2}"/>
              </a:ext>
            </a:extLst>
          </p:cNvPr>
          <p:cNvSpPr txBox="1"/>
          <p:nvPr/>
        </p:nvSpPr>
        <p:spPr>
          <a:xfrm>
            <a:off x="1154308" y="266205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4E396E-2E30-E959-8890-5E2B38016F40}"/>
              </a:ext>
            </a:extLst>
          </p:cNvPr>
          <p:cNvSpPr txBox="1"/>
          <p:nvPr/>
        </p:nvSpPr>
        <p:spPr>
          <a:xfrm>
            <a:off x="1181725" y="370280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FA90DF45-A984-2F05-1E31-0362DBBA1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2627129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3E00FD8D-5639-E4B9-2FCB-12322031F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3680871"/>
            <a:ext cx="473245" cy="47324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62F252C-4AAC-7D28-85FE-3CE622E514B1}"/>
              </a:ext>
            </a:extLst>
          </p:cNvPr>
          <p:cNvSpPr txBox="1"/>
          <p:nvPr/>
        </p:nvSpPr>
        <p:spPr>
          <a:xfrm>
            <a:off x="1200297" y="4743568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8. </a:t>
            </a:r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Le concept répond aux attentes</a:t>
            </a:r>
          </a:p>
        </p:txBody>
      </p:sp>
      <p:pic>
        <p:nvPicPr>
          <p:cNvPr id="23" name="Graphique 22" descr="Badge Tick1 contour">
            <a:extLst>
              <a:ext uri="{FF2B5EF4-FFF2-40B4-BE49-F238E27FC236}">
                <a16:creationId xmlns:a16="http://schemas.microsoft.com/office/drawing/2014/main" id="{A3A6C137-15E2-10DE-76FF-6A36F4239A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398" y="4710661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49FCD-A03A-D575-0203-70BEEE09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8137-772F-7F2F-9935-866F7C02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318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FB63B90-5772-8D89-EC05-F991E1B00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98915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3BF3E35-073B-8F62-FB8C-E027C98016AE}"/>
              </a:ext>
            </a:extLst>
          </p:cNvPr>
          <p:cNvSpPr txBox="1"/>
          <p:nvPr/>
        </p:nvSpPr>
        <p:spPr>
          <a:xfrm>
            <a:off x="1565790" y="-541018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3BD42D57-3906-F607-A793-5F80C13B8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52812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3C21C7-4146-4898-E8C3-8D04E81D80A1}"/>
              </a:ext>
            </a:extLst>
          </p:cNvPr>
          <p:cNvSpPr txBox="1"/>
          <p:nvPr/>
        </p:nvSpPr>
        <p:spPr>
          <a:xfrm>
            <a:off x="1565790" y="-45088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45DBB7-7FC6-BC0B-07EB-08F81A3C02F0}"/>
              </a:ext>
            </a:extLst>
          </p:cNvPr>
          <p:cNvSpPr txBox="1"/>
          <p:nvPr/>
        </p:nvSpPr>
        <p:spPr>
          <a:xfrm>
            <a:off x="1245750" y="-24917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CC3908EA-7DE7-B03A-463E-8B48CFE50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249217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530DB0E-A0DF-18B4-B678-D5489025AA55}"/>
              </a:ext>
            </a:extLst>
          </p:cNvPr>
          <p:cNvSpPr txBox="1"/>
          <p:nvPr/>
        </p:nvSpPr>
        <p:spPr>
          <a:xfrm>
            <a:off x="1167384" y="-142906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30CE76-4123-D9AC-76B2-A8659D43C039}"/>
              </a:ext>
            </a:extLst>
          </p:cNvPr>
          <p:cNvSpPr txBox="1"/>
          <p:nvPr/>
        </p:nvSpPr>
        <p:spPr>
          <a:xfrm>
            <a:off x="5374105" y="-94124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2C9BEF2A-084C-13BC-376D-DC2DE3E55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-150457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FC98718-CDF2-8A4F-8ED5-6B2B6BB17E81}"/>
              </a:ext>
            </a:extLst>
          </p:cNvPr>
          <p:cNvSpPr txBox="1"/>
          <p:nvPr/>
        </p:nvSpPr>
        <p:spPr>
          <a:xfrm>
            <a:off x="1154308" y="-41635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492CE6E6-EADC-2D16-1CB0-4A88777A4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-46272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C65BBB9-93C5-D6D3-84D2-218C62980697}"/>
              </a:ext>
            </a:extLst>
          </p:cNvPr>
          <p:cNvSpPr txBox="1"/>
          <p:nvPr/>
        </p:nvSpPr>
        <p:spPr>
          <a:xfrm>
            <a:off x="1154308" y="6134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7E09DF46-B9B1-860A-94D0-D6C60D462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5963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DB35F23-167D-FE4C-AAD5-C526F7D1553E}"/>
              </a:ext>
            </a:extLst>
          </p:cNvPr>
          <p:cNvSpPr txBox="1"/>
          <p:nvPr/>
        </p:nvSpPr>
        <p:spPr>
          <a:xfrm>
            <a:off x="1167384" y="16432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E411A510-1D79-2B4B-3E27-A559CF9AD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160487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7BCD9D0-4D60-EF52-0235-5C3CD10C201F}"/>
              </a:ext>
            </a:extLst>
          </p:cNvPr>
          <p:cNvSpPr txBox="1"/>
          <p:nvPr/>
        </p:nvSpPr>
        <p:spPr>
          <a:xfrm>
            <a:off x="1154308" y="266205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4EE6035-AE4C-694C-2F10-998CCAD57A57}"/>
              </a:ext>
            </a:extLst>
          </p:cNvPr>
          <p:cNvSpPr txBox="1"/>
          <p:nvPr/>
        </p:nvSpPr>
        <p:spPr>
          <a:xfrm>
            <a:off x="1181725" y="370280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CEB2637C-8F04-B86D-5904-39A5A66F6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2627129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98F6C9EF-9E43-BF1C-9102-3AD238E722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3680871"/>
            <a:ext cx="473245" cy="47324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5F76C57-372B-B9BF-EE66-8122BF1187CA}"/>
              </a:ext>
            </a:extLst>
          </p:cNvPr>
          <p:cNvSpPr txBox="1"/>
          <p:nvPr/>
        </p:nvSpPr>
        <p:spPr>
          <a:xfrm>
            <a:off x="1200297" y="4743568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8. Le concept répond aux attentes</a:t>
            </a:r>
          </a:p>
        </p:txBody>
      </p:sp>
      <p:pic>
        <p:nvPicPr>
          <p:cNvPr id="23" name="Graphique 22" descr="Badge Tick1 contour">
            <a:extLst>
              <a:ext uri="{FF2B5EF4-FFF2-40B4-BE49-F238E27FC236}">
                <a16:creationId xmlns:a16="http://schemas.microsoft.com/office/drawing/2014/main" id="{355C1261-4F08-F4E8-3A65-C72B57F40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398" y="4710661"/>
            <a:ext cx="473245" cy="47324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29183B70-4293-BF7B-CD2E-F55CF140BFCA}"/>
              </a:ext>
            </a:extLst>
          </p:cNvPr>
          <p:cNvSpPr txBox="1"/>
          <p:nvPr/>
        </p:nvSpPr>
        <p:spPr>
          <a:xfrm>
            <a:off x="1245750" y="5784327"/>
            <a:ext cx="1311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9. En quoi le concept répond aux attentes du public 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 cible?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21F275A9-E2B4-10DF-F8D6-F176AF30A28A}"/>
              </a:ext>
            </a:extLst>
          </p:cNvPr>
          <p:cNvSpPr/>
          <p:nvPr/>
        </p:nvSpPr>
        <p:spPr>
          <a:xfrm>
            <a:off x="2859552" y="6261380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42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C198F0-1EA3-1008-B845-1473B2267A39}"/>
              </a:ext>
            </a:extLst>
          </p:cNvPr>
          <p:cNvSpPr/>
          <p:nvPr/>
        </p:nvSpPr>
        <p:spPr>
          <a:xfrm>
            <a:off x="237744" y="1828800"/>
            <a:ext cx="11759184" cy="2221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sz="2400" dirty="0">
                <a:solidFill>
                  <a:srgbClr val="41576B"/>
                </a:solidFill>
                <a:latin typeface="JMH Typewriter" panose="02000506000000020004" pitchFamily="50" charset="0"/>
              </a:rPr>
              <a:t> </a:t>
            </a:r>
          </a:p>
          <a:p>
            <a:r>
              <a:rPr lang="fr-CA" sz="24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-Motivation </a:t>
            </a:r>
            <a:r>
              <a:rPr lang="fr-CA" sz="2400" dirty="0">
                <a:solidFill>
                  <a:srgbClr val="41576B"/>
                </a:solidFill>
                <a:latin typeface="JMH Typewriter" panose="02000506000000020004" pitchFamily="50" charset="0"/>
              </a:rPr>
              <a:t>: La progression visible (barre XP, niveaux) active le système de récompense, boost de dopamine au cerveau</a:t>
            </a:r>
          </a:p>
          <a:p>
            <a:endParaRPr lang="fr-CA" sz="24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4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-Personnalisation </a:t>
            </a:r>
            <a:r>
              <a:rPr lang="fr-CA" sz="2400" dirty="0">
                <a:solidFill>
                  <a:srgbClr val="41576B"/>
                </a:solidFill>
                <a:latin typeface="JMH Typewriter" panose="02000506000000020004" pitchFamily="50" charset="0"/>
              </a:rPr>
              <a:t>: L'avatar unique crée un attachement envers l’application</a:t>
            </a:r>
          </a:p>
          <a:p>
            <a:endParaRPr lang="fr-CA" sz="24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4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-Défis</a:t>
            </a:r>
            <a:r>
              <a:rPr lang="fr-CA" sz="2400" dirty="0">
                <a:solidFill>
                  <a:srgbClr val="41576B"/>
                </a:solidFill>
                <a:latin typeface="JMH Typewriter" panose="02000506000000020004" pitchFamily="50" charset="0"/>
              </a:rPr>
              <a:t>: Les Boss offrent des objectifs excitants sans stress</a:t>
            </a:r>
          </a:p>
          <a:p>
            <a:endParaRPr lang="fr-CA" sz="24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40571DE-01FF-9398-23DF-8AF8A67BD78E}"/>
              </a:ext>
            </a:extLst>
          </p:cNvPr>
          <p:cNvSpPr txBox="1"/>
          <p:nvPr/>
        </p:nvSpPr>
        <p:spPr>
          <a:xfrm>
            <a:off x="548640" y="118872"/>
            <a:ext cx="11859768" cy="112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Attentes du public-cible</a:t>
            </a:r>
            <a:endParaRPr lang="fr-CA" sz="66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223A6-288E-E652-5F69-1631DC80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C81A25-F992-5897-94A4-61CFE1685759}"/>
              </a:ext>
            </a:extLst>
          </p:cNvPr>
          <p:cNvSpPr/>
          <p:nvPr/>
        </p:nvSpPr>
        <p:spPr>
          <a:xfrm>
            <a:off x="-140931" y="-1687068"/>
            <a:ext cx="12740640" cy="10232136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CA" sz="24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F3571-F943-35E0-DA28-53E7E602FAF2}"/>
              </a:ext>
            </a:extLst>
          </p:cNvPr>
          <p:cNvSpPr txBox="1"/>
          <p:nvPr/>
        </p:nvSpPr>
        <p:spPr>
          <a:xfrm>
            <a:off x="596646" y="1521904"/>
            <a:ext cx="101292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-Socialisation</a:t>
            </a:r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 : Les leaderboards et le partage social créent engagement et fierté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</a:t>
            </a:r>
            <a:r>
              <a:rPr lang="fr-CA" sz="28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Re jouabilité infinie</a:t>
            </a:r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 : Le contenu à débloquer donne une raison de revenir chaque jour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8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-Fun</a:t>
            </a:r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 : Ce n'est pas qu'une to-do liste, c'est un vrai jeu qui aide réellement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</a:t>
            </a:r>
            <a:r>
              <a:rPr lang="fr-CA" sz="28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Accomplissement </a:t>
            </a:r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: Chaque tâche = récompense </a:t>
            </a:r>
          </a:p>
        </p:txBody>
      </p:sp>
    </p:spTree>
    <p:extLst>
      <p:ext uri="{BB962C8B-B14F-4D97-AF65-F5344CB8AC3E}">
        <p14:creationId xmlns:p14="http://schemas.microsoft.com/office/powerpoint/2010/main" val="333292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2FCBB-B2AA-4185-36C9-3DDAF5DB8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6B23-EE50-BE4C-0538-617ADF14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3186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A4DAA5B-4DFA-9DB9-3CA9-76D2A6F69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989151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7D5A387-368E-FA2C-DC0D-686E929BBC9A}"/>
              </a:ext>
            </a:extLst>
          </p:cNvPr>
          <p:cNvSpPr txBox="1"/>
          <p:nvPr/>
        </p:nvSpPr>
        <p:spPr>
          <a:xfrm>
            <a:off x="1565790" y="-5294714"/>
            <a:ext cx="15274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Bravo ! Tes tâches sont accomplies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8929EFA8-CCD3-25C7-63FD-DD3E9BC30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528121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7A8FCA-D3B0-E85F-8667-CE8363F22B46}"/>
              </a:ext>
            </a:extLst>
          </p:cNvPr>
          <p:cNvSpPr txBox="1"/>
          <p:nvPr/>
        </p:nvSpPr>
        <p:spPr>
          <a:xfrm>
            <a:off x="1565790" y="-450881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138597-B41D-85B7-1915-A73C09D9D4AF}"/>
              </a:ext>
            </a:extLst>
          </p:cNvPr>
          <p:cNvSpPr txBox="1"/>
          <p:nvPr/>
        </p:nvSpPr>
        <p:spPr>
          <a:xfrm>
            <a:off x="1245750" y="-249175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A162A597-59F1-52A1-D0D1-719AFC3EF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249217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1FF136-72B3-FC21-E5B4-B144004A4AEC}"/>
              </a:ext>
            </a:extLst>
          </p:cNvPr>
          <p:cNvSpPr txBox="1"/>
          <p:nvPr/>
        </p:nvSpPr>
        <p:spPr>
          <a:xfrm>
            <a:off x="1167384" y="-142906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42979C4-736E-B43E-4D7D-333DEFBF6C55}"/>
              </a:ext>
            </a:extLst>
          </p:cNvPr>
          <p:cNvSpPr txBox="1"/>
          <p:nvPr/>
        </p:nvSpPr>
        <p:spPr>
          <a:xfrm>
            <a:off x="5374105" y="-94124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9FA93EF3-1AC8-143A-6980-2980A0DCC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-150457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5DE358-6AB1-594D-C445-9E78B726672B}"/>
              </a:ext>
            </a:extLst>
          </p:cNvPr>
          <p:cNvSpPr txBox="1"/>
          <p:nvPr/>
        </p:nvSpPr>
        <p:spPr>
          <a:xfrm>
            <a:off x="1154308" y="-41635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F7215E91-5083-304C-CE30-B1A672F69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-46272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12C2C4C-4F22-53A8-AB92-23C677C482EF}"/>
              </a:ext>
            </a:extLst>
          </p:cNvPr>
          <p:cNvSpPr txBox="1"/>
          <p:nvPr/>
        </p:nvSpPr>
        <p:spPr>
          <a:xfrm>
            <a:off x="1154308" y="61343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50D7D82B-A649-8924-59E4-B6444C751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596361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9D665AF-8755-E4BA-B025-94A7B1A0437F}"/>
              </a:ext>
            </a:extLst>
          </p:cNvPr>
          <p:cNvSpPr txBox="1"/>
          <p:nvPr/>
        </p:nvSpPr>
        <p:spPr>
          <a:xfrm>
            <a:off x="1167384" y="164322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C86DACF0-B56A-81ED-90E1-481100104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160487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DB0D767-3A39-CE65-3C6E-AD209E6BA8C8}"/>
              </a:ext>
            </a:extLst>
          </p:cNvPr>
          <p:cNvSpPr txBox="1"/>
          <p:nvPr/>
        </p:nvSpPr>
        <p:spPr>
          <a:xfrm>
            <a:off x="1154308" y="266205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9104E18-2978-D2A1-FE1C-8DDD490990DC}"/>
              </a:ext>
            </a:extLst>
          </p:cNvPr>
          <p:cNvSpPr txBox="1"/>
          <p:nvPr/>
        </p:nvSpPr>
        <p:spPr>
          <a:xfrm>
            <a:off x="1181725" y="370280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6CDCAA00-76F4-97F9-3853-AC3EABC42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2627129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424F1C5C-549F-F102-2852-A211CA01B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3680871"/>
            <a:ext cx="473245" cy="47324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360F30A-E8B5-DA43-A6D8-4526E6B3F8E8}"/>
              </a:ext>
            </a:extLst>
          </p:cNvPr>
          <p:cNvSpPr txBox="1"/>
          <p:nvPr/>
        </p:nvSpPr>
        <p:spPr>
          <a:xfrm>
            <a:off x="1200297" y="4743568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8. Le concept répond aux attentes</a:t>
            </a:r>
          </a:p>
        </p:txBody>
      </p:sp>
      <p:pic>
        <p:nvPicPr>
          <p:cNvPr id="23" name="Graphique 22" descr="Badge Tick1 contour">
            <a:extLst>
              <a:ext uri="{FF2B5EF4-FFF2-40B4-BE49-F238E27FC236}">
                <a16:creationId xmlns:a16="http://schemas.microsoft.com/office/drawing/2014/main" id="{1D0CE9B2-42C8-DB0B-0376-1F266D24F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398" y="4710661"/>
            <a:ext cx="473245" cy="47324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BC7D664-31D8-26D7-28DE-EFE6A209B840}"/>
              </a:ext>
            </a:extLst>
          </p:cNvPr>
          <p:cNvSpPr txBox="1"/>
          <p:nvPr/>
        </p:nvSpPr>
        <p:spPr>
          <a:xfrm>
            <a:off x="1245750" y="5784327"/>
            <a:ext cx="1311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9. En quoi le concept répond aux attentes du public 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 cible?</a:t>
            </a:r>
          </a:p>
        </p:txBody>
      </p:sp>
      <p:pic>
        <p:nvPicPr>
          <p:cNvPr id="25" name="Graphique 24" descr="Badge Tick1 contour">
            <a:extLst>
              <a:ext uri="{FF2B5EF4-FFF2-40B4-BE49-F238E27FC236}">
                <a16:creationId xmlns:a16="http://schemas.microsoft.com/office/drawing/2014/main" id="{FC80B65A-437F-5295-CB69-F57587C6B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283" y="6244561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4B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1B7788-77D2-B656-47A2-8AF561931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E5073-AB58-4D2D-5CA9-956BDB465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00271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B2AE195-94A1-34F0-0977-AA7A638E1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1126236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CA6155-2385-59A5-01E0-D0DA87E8446B}"/>
              </a:ext>
            </a:extLst>
          </p:cNvPr>
          <p:cNvSpPr txBox="1"/>
          <p:nvPr/>
        </p:nvSpPr>
        <p:spPr>
          <a:xfrm>
            <a:off x="1565790" y="-6665564"/>
            <a:ext cx="15274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Bravo ! Tes tâches sont accomplies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0BA19B74-F0A4-73EE-0C3F-287FBF0A8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665206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EAB4C2F-B81D-0015-41B1-B3D70379A295}"/>
              </a:ext>
            </a:extLst>
          </p:cNvPr>
          <p:cNvSpPr txBox="1"/>
          <p:nvPr/>
        </p:nvSpPr>
        <p:spPr>
          <a:xfrm>
            <a:off x="1565790" y="-587966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5C27E05-80C0-5DDB-5C5B-6DDF24E5A954}"/>
              </a:ext>
            </a:extLst>
          </p:cNvPr>
          <p:cNvSpPr txBox="1"/>
          <p:nvPr/>
        </p:nvSpPr>
        <p:spPr>
          <a:xfrm>
            <a:off x="1245750" y="-386260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A07D962A-9251-5985-779C-B780B7184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386302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6C7833C-F4A6-E901-22A9-55D7829857C1}"/>
              </a:ext>
            </a:extLst>
          </p:cNvPr>
          <p:cNvSpPr txBox="1"/>
          <p:nvPr/>
        </p:nvSpPr>
        <p:spPr>
          <a:xfrm>
            <a:off x="1167384" y="-279991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93133BD-68B2-0372-227D-1C5A8F0979D2}"/>
              </a:ext>
            </a:extLst>
          </p:cNvPr>
          <p:cNvSpPr txBox="1"/>
          <p:nvPr/>
        </p:nvSpPr>
        <p:spPr>
          <a:xfrm>
            <a:off x="5374105" y="-1464974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A31B5EB7-C2E6-512E-3731-CEB504AFB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-287542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56A651A-E1D1-5F8E-C19C-093F8E5E361B}"/>
              </a:ext>
            </a:extLst>
          </p:cNvPr>
          <p:cNvSpPr txBox="1"/>
          <p:nvPr/>
        </p:nvSpPr>
        <p:spPr>
          <a:xfrm>
            <a:off x="1154308" y="-178720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B7143957-75DF-80B7-4021-7EDABB05A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-18335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FB64C56-1EFA-DE9C-7612-37F57638AA54}"/>
              </a:ext>
            </a:extLst>
          </p:cNvPr>
          <p:cNvSpPr txBox="1"/>
          <p:nvPr/>
        </p:nvSpPr>
        <p:spPr>
          <a:xfrm>
            <a:off x="1154308" y="-75741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44B67BAB-ABBE-B9CA-31AB-4672F6AD6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-774489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238BB6-620A-77BF-9679-A985BA164F68}"/>
              </a:ext>
            </a:extLst>
          </p:cNvPr>
          <p:cNvSpPr txBox="1"/>
          <p:nvPr/>
        </p:nvSpPr>
        <p:spPr>
          <a:xfrm>
            <a:off x="1167384" y="27237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2C30D9D8-BA07-1B16-3791-135A262C8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23402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D7CBA26-9FE1-878D-904F-892C5A518596}"/>
              </a:ext>
            </a:extLst>
          </p:cNvPr>
          <p:cNvSpPr txBox="1"/>
          <p:nvPr/>
        </p:nvSpPr>
        <p:spPr>
          <a:xfrm>
            <a:off x="1154308" y="129120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BA0E2B5-064F-FEAA-0698-C72F624D27CD}"/>
              </a:ext>
            </a:extLst>
          </p:cNvPr>
          <p:cNvSpPr txBox="1"/>
          <p:nvPr/>
        </p:nvSpPr>
        <p:spPr>
          <a:xfrm>
            <a:off x="1181725" y="233195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E556BFE7-8DF4-BE81-2A7D-2A53FB53B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1256279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DCBAE651-7596-F7F1-1032-B235F96DB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2310021"/>
            <a:ext cx="473245" cy="47324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F9D3BED-A2B3-B6C5-9303-BA568AD2A121}"/>
              </a:ext>
            </a:extLst>
          </p:cNvPr>
          <p:cNvSpPr txBox="1"/>
          <p:nvPr/>
        </p:nvSpPr>
        <p:spPr>
          <a:xfrm>
            <a:off x="1200297" y="3372718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8. Le concept répond aux attentes</a:t>
            </a:r>
          </a:p>
        </p:txBody>
      </p:sp>
      <p:pic>
        <p:nvPicPr>
          <p:cNvPr id="23" name="Graphique 22" descr="Badge Tick1 contour">
            <a:extLst>
              <a:ext uri="{FF2B5EF4-FFF2-40B4-BE49-F238E27FC236}">
                <a16:creationId xmlns:a16="http://schemas.microsoft.com/office/drawing/2014/main" id="{2D6D5F50-C995-AD76-289C-D3CA6204A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398" y="3339811"/>
            <a:ext cx="473245" cy="47324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56174FE-8CB7-2B5A-1C9C-255B5654A34D}"/>
              </a:ext>
            </a:extLst>
          </p:cNvPr>
          <p:cNvSpPr txBox="1"/>
          <p:nvPr/>
        </p:nvSpPr>
        <p:spPr>
          <a:xfrm>
            <a:off x="1245750" y="4413477"/>
            <a:ext cx="1311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9. En quoi le concept répond aux attentes du public 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 cible?</a:t>
            </a:r>
          </a:p>
        </p:txBody>
      </p:sp>
      <p:pic>
        <p:nvPicPr>
          <p:cNvPr id="25" name="Graphique 24" descr="Badge Tick1 contour">
            <a:extLst>
              <a:ext uri="{FF2B5EF4-FFF2-40B4-BE49-F238E27FC236}">
                <a16:creationId xmlns:a16="http://schemas.microsoft.com/office/drawing/2014/main" id="{D155F9E2-2E02-BDD0-B280-A733BE80F7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283" y="4873711"/>
            <a:ext cx="473245" cy="47324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2E726F3D-6A7B-7AFE-9B95-157B00A2546A}"/>
              </a:ext>
            </a:extLst>
          </p:cNvPr>
          <p:cNvSpPr txBox="1"/>
          <p:nvPr/>
        </p:nvSpPr>
        <p:spPr>
          <a:xfrm>
            <a:off x="1076264" y="5885123"/>
            <a:ext cx="7152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10. Tâches principales et conclusion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82BABF6E-8992-B01C-0CEA-63E24F373F2C}"/>
              </a:ext>
            </a:extLst>
          </p:cNvPr>
          <p:cNvSpPr/>
          <p:nvPr/>
        </p:nvSpPr>
        <p:spPr>
          <a:xfrm>
            <a:off x="8238625" y="5924152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05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F356FB-60B9-B89A-4692-680D2DB4B6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76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F058AF-6209-9E58-E72F-8632737D2D40}"/>
              </a:ext>
            </a:extLst>
          </p:cNvPr>
          <p:cNvSpPr txBox="1"/>
          <p:nvPr/>
        </p:nvSpPr>
        <p:spPr>
          <a:xfrm>
            <a:off x="2815590" y="90297"/>
            <a:ext cx="6747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Préproduction</a:t>
            </a:r>
            <a:endParaRPr lang="fr-CA" sz="66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4E53C68-914B-C52A-356B-CE314A04069C}"/>
              </a:ext>
            </a:extLst>
          </p:cNvPr>
          <p:cNvSpPr txBox="1"/>
          <p:nvPr/>
        </p:nvSpPr>
        <p:spPr>
          <a:xfrm>
            <a:off x="1315592" y="1804350"/>
            <a:ext cx="81343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-</a:t>
            </a:r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Design l’application/style visuel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 création </a:t>
            </a:r>
            <a:r>
              <a:rPr lang="fr-CA" sz="2800" dirty="0" err="1">
                <a:solidFill>
                  <a:srgbClr val="F7F5F3"/>
                </a:solidFill>
                <a:latin typeface="JMH Typewriter" panose="02000506000000020004" pitchFamily="50" charset="0"/>
              </a:rPr>
              <a:t>wire</a:t>
            </a:r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frame</a:t>
            </a:r>
          </a:p>
          <a:p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6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9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1ED00-23BB-D50D-8510-38B8A6D0C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5964-5AC3-01FC-BD17-62674A648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B9AD3FA-FF0B-179E-5EB7-04000CDD7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3046669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7F8913-DE34-FCA8-B543-14391FAAC92E}"/>
              </a:ext>
            </a:extLst>
          </p:cNvPr>
          <p:cNvSpPr txBox="1"/>
          <p:nvPr/>
        </p:nvSpPr>
        <p:spPr>
          <a:xfrm>
            <a:off x="1565790" y="1434656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20F63C4D-80D9-3E80-E67A-6AAADC5C2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" y="1563624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6CC8699-23E4-5BC8-830A-E7E73047D2BD}"/>
              </a:ext>
            </a:extLst>
          </p:cNvPr>
          <p:cNvSpPr txBox="1"/>
          <p:nvPr/>
        </p:nvSpPr>
        <p:spPr>
          <a:xfrm>
            <a:off x="1565790" y="233602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3A9F85-D109-06D4-C992-AB3622D057F9}"/>
              </a:ext>
            </a:extLst>
          </p:cNvPr>
          <p:cNvSpPr txBox="1"/>
          <p:nvPr/>
        </p:nvSpPr>
        <p:spPr>
          <a:xfrm>
            <a:off x="1245750" y="435309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523BBF1F-F196-A2F8-717D-435AFADA1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8407" y="4353092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677A3F-997A-793A-CCCE-C4560B6750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41576B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D7E6998-14E7-F3D3-7A56-C4F5D5695FC2}"/>
              </a:ext>
            </a:extLst>
          </p:cNvPr>
          <p:cNvSpPr txBox="1"/>
          <p:nvPr/>
        </p:nvSpPr>
        <p:spPr>
          <a:xfrm>
            <a:off x="3434715" y="166497"/>
            <a:ext cx="6747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Production</a:t>
            </a:r>
            <a:endParaRPr lang="fr-CA" sz="66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5321189-34FE-2C85-1437-55585EF07AFE}"/>
              </a:ext>
            </a:extLst>
          </p:cNvPr>
          <p:cNvSpPr txBox="1"/>
          <p:nvPr/>
        </p:nvSpPr>
        <p:spPr>
          <a:xfrm>
            <a:off x="1009650" y="1819275"/>
            <a:ext cx="11563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-</a:t>
            </a:r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 Développement du système de progression et XP</a:t>
            </a: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-Intégré le système social (amis, leaderboards)</a:t>
            </a: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 Création de tous les assets visuels (avatars, items, UI)</a:t>
            </a: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-Ajustements avant publication.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2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AC0288-94D2-8AB1-5AD5-025BADE3C2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78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rgbClr val="F7F5F3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681F55F-239D-BF07-DCFF-C66C7596871B}"/>
              </a:ext>
            </a:extLst>
          </p:cNvPr>
          <p:cNvSpPr txBox="1"/>
          <p:nvPr/>
        </p:nvSpPr>
        <p:spPr>
          <a:xfrm>
            <a:off x="2501264" y="137922"/>
            <a:ext cx="82238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Postproduction</a:t>
            </a:r>
            <a:endParaRPr lang="fr-CA" sz="66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E960B-5001-1728-A480-0B2730AFF6EF}"/>
              </a:ext>
            </a:extLst>
          </p:cNvPr>
          <p:cNvSpPr txBox="1"/>
          <p:nvPr/>
        </p:nvSpPr>
        <p:spPr>
          <a:xfrm>
            <a:off x="1247775" y="1714821"/>
            <a:ext cx="4848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 Test l’application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-Création publication</a:t>
            </a:r>
          </a:p>
          <a:p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9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395E-4B1C-007D-9154-0C1104E5A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E11F64-DB62-B010-3313-0C31C30E7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rgbClr val="41576B"/>
              </a:solidFill>
              <a:highlight>
                <a:srgbClr val="FFFF00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DD35331-B31F-AFC1-1EE5-D8B5510BC6C4}"/>
              </a:ext>
            </a:extLst>
          </p:cNvPr>
          <p:cNvSpPr txBox="1"/>
          <p:nvPr/>
        </p:nvSpPr>
        <p:spPr>
          <a:xfrm>
            <a:off x="3808094" y="185547"/>
            <a:ext cx="4575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Opération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77D1532-3559-A346-5703-45E8A4E5AD0A}"/>
              </a:ext>
            </a:extLst>
          </p:cNvPr>
          <p:cNvSpPr txBox="1"/>
          <p:nvPr/>
        </p:nvSpPr>
        <p:spPr>
          <a:xfrm>
            <a:off x="1695450" y="1895476"/>
            <a:ext cx="815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-Support utilisateur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r>
              <a:rPr lang="fr-CA" sz="2800" dirty="0">
                <a:solidFill>
                  <a:srgbClr val="41576B"/>
                </a:solidFill>
                <a:latin typeface="JMH Typewriter" panose="02000506000000020004" pitchFamily="50" charset="0"/>
              </a:rPr>
              <a:t>- Organisation d'événements saisonniers (Halloween, Noël)</a:t>
            </a:r>
          </a:p>
          <a:p>
            <a:endParaRPr lang="fr-CA" sz="28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A4D8A-B72C-4AD3-0765-1FE8D65BA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27444B-28CD-FDD6-58A5-62C0231C70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B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Image 6" descr="Une image contenant texte, logiciel,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A896E900-7A66-D81C-2EA3-008B9CC61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8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2378E-A7FC-85A5-C0A6-29CF033EA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CD3E0B-3D67-089E-E20B-E12CCC76BF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78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FB1F24-BF59-690B-A7E1-D82E6453F06B}"/>
              </a:ext>
            </a:extLst>
          </p:cNvPr>
          <p:cNvSpPr txBox="1"/>
          <p:nvPr/>
        </p:nvSpPr>
        <p:spPr>
          <a:xfrm>
            <a:off x="664844" y="91440"/>
            <a:ext cx="11204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Ce qui rend le projet innovant </a:t>
            </a:r>
            <a:endParaRPr lang="fr-CA" sz="66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B5B3050-7656-B1D5-9CB6-2D8F6292EB05}"/>
              </a:ext>
            </a:extLst>
          </p:cNvPr>
          <p:cNvSpPr txBox="1"/>
          <p:nvPr/>
        </p:nvSpPr>
        <p:spPr>
          <a:xfrm>
            <a:off x="1415223" y="2021913"/>
            <a:ext cx="104536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-Mélange entre productivité et jeu vidéo en une to-do liste</a:t>
            </a:r>
          </a:p>
          <a:p>
            <a:pPr lvl="0"/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-(XP, niveaux, boss, récompenses) jamais vu dans une application d’organisation traditionnelle.</a:t>
            </a:r>
          </a:p>
        </p:txBody>
      </p:sp>
    </p:spTree>
    <p:extLst>
      <p:ext uri="{BB962C8B-B14F-4D97-AF65-F5344CB8AC3E}">
        <p14:creationId xmlns:p14="http://schemas.microsoft.com/office/powerpoint/2010/main" val="376474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413B2-BB0F-4205-9EDD-E1C0464F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7E031F-5FBA-4E13-89B6-DEF50FA342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5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41576B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9C20F7C-F006-173A-E9D4-400729D1B223}"/>
              </a:ext>
            </a:extLst>
          </p:cNvPr>
          <p:cNvSpPr txBox="1"/>
          <p:nvPr/>
        </p:nvSpPr>
        <p:spPr>
          <a:xfrm>
            <a:off x="1188528" y="106442"/>
            <a:ext cx="95648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600" b="1" dirty="0">
                <a:solidFill>
                  <a:srgbClr val="41576B"/>
                </a:solidFill>
                <a:latin typeface="JMH Typewriter" panose="02000506000000020004" pitchFamily="50" charset="0"/>
              </a:rPr>
              <a:t>Ce qui distingue le projet </a:t>
            </a:r>
            <a:endParaRPr lang="fr-CA" sz="6600" dirty="0">
              <a:solidFill>
                <a:srgbClr val="41576B"/>
              </a:solidFill>
              <a:latin typeface="JMH Typewriter" panose="02000506000000020004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2000F4-8081-5B10-F9CD-8F9C70AA1926}"/>
              </a:ext>
            </a:extLst>
          </p:cNvPr>
          <p:cNvSpPr txBox="1"/>
          <p:nvPr/>
        </p:nvSpPr>
        <p:spPr>
          <a:xfrm>
            <a:off x="303466" y="1514475"/>
            <a:ext cx="11958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-Barre d’XP, combats de boss, thèmes UI et effets visuels.</a:t>
            </a:r>
          </a:p>
          <a:p>
            <a:pPr lvl="0"/>
            <a:endParaRPr lang="fr-CA" sz="32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pPr lvl="0"/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-Les défis, des tâches quotidiennes aux challenges avec d’autres utilisateurs.</a:t>
            </a:r>
          </a:p>
          <a:p>
            <a:pPr lvl="0"/>
            <a:endParaRPr lang="fr-CA" sz="32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pPr lvl="0"/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-La socialisation, </a:t>
            </a:r>
            <a:r>
              <a:rPr lang="fr-CA" sz="3200" dirty="0" err="1">
                <a:solidFill>
                  <a:srgbClr val="41576B"/>
                </a:solidFill>
                <a:latin typeface="JMH Typewriter" panose="02000506000000020004" pitchFamily="50" charset="0"/>
              </a:rPr>
              <a:t>leaderboard</a:t>
            </a:r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, défis communautaires</a:t>
            </a:r>
          </a:p>
          <a:p>
            <a:pPr lvl="0"/>
            <a:endParaRPr lang="fr-CA" sz="3200" dirty="0">
              <a:solidFill>
                <a:srgbClr val="41576B"/>
              </a:solidFill>
              <a:latin typeface="JMH Typewriter" panose="02000506000000020004" pitchFamily="50" charset="0"/>
            </a:endParaRPr>
          </a:p>
          <a:p>
            <a:pPr lvl="0"/>
            <a:r>
              <a:rPr lang="fr-CA" sz="3200" dirty="0">
                <a:solidFill>
                  <a:srgbClr val="41576B"/>
                </a:solidFill>
                <a:latin typeface="JMH Typewriter" panose="02000506000000020004" pitchFamily="50" charset="0"/>
              </a:rPr>
              <a:t>-Re jouabilité infinie grâce au contenu à débloquer, aux événements saisonniers et aux récompenses.</a:t>
            </a:r>
          </a:p>
        </p:txBody>
      </p:sp>
    </p:spTree>
    <p:extLst>
      <p:ext uri="{BB962C8B-B14F-4D97-AF65-F5344CB8AC3E}">
        <p14:creationId xmlns:p14="http://schemas.microsoft.com/office/powerpoint/2010/main" val="259369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B3CCE-F14A-EEC5-DF34-92B719EA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5BE3D4-3ADB-CFDF-01B3-962EAAB078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9A1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08BF1B-1F01-B600-D12B-486F772949E6}"/>
              </a:ext>
            </a:extLst>
          </p:cNvPr>
          <p:cNvSpPr txBox="1"/>
          <p:nvPr/>
        </p:nvSpPr>
        <p:spPr>
          <a:xfrm>
            <a:off x="1796033" y="0"/>
            <a:ext cx="124625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Investisseurs Kickstarter </a:t>
            </a:r>
            <a:endParaRPr lang="fr-CA" sz="66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AA1462-AFA5-26A5-5D06-E70EE7219B95}"/>
              </a:ext>
            </a:extLst>
          </p:cNvPr>
          <p:cNvSpPr txBox="1"/>
          <p:nvPr/>
        </p:nvSpPr>
        <p:spPr>
          <a:xfrm>
            <a:off x="713232" y="1805881"/>
            <a:ext cx="102690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-Large communauté : étudiants, jeunes adultes, utilisateurs TDAH,</a:t>
            </a:r>
          </a:p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</a:t>
            </a:r>
          </a:p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-Monétisation facilement (accessoires, thèmes, passes des défis).</a:t>
            </a:r>
          </a:p>
          <a:p>
            <a:pPr lvl="0"/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-Forte communauté</a:t>
            </a:r>
          </a:p>
          <a:p>
            <a:pPr lvl="0"/>
            <a:endParaRPr lang="fr-CA" sz="28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pPr lvl="0"/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-Une application utile, fun et innovante, facile à utiliser </a:t>
            </a:r>
          </a:p>
        </p:txBody>
      </p:sp>
    </p:spTree>
    <p:extLst>
      <p:ext uri="{BB962C8B-B14F-4D97-AF65-F5344CB8AC3E}">
        <p14:creationId xmlns:p14="http://schemas.microsoft.com/office/powerpoint/2010/main" val="10327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4B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B6AD7E-9267-2FC0-3AFA-6058A2CB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7440-FF4D-8F53-1CB7-B7E56223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002717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A23ACB2-1BD3-D28A-02E3-D0B4547B4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11262361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0A5E0ED-4B56-3B0A-0A80-7D7ED12D1583}"/>
              </a:ext>
            </a:extLst>
          </p:cNvPr>
          <p:cNvSpPr txBox="1"/>
          <p:nvPr/>
        </p:nvSpPr>
        <p:spPr>
          <a:xfrm>
            <a:off x="1565790" y="-6665564"/>
            <a:ext cx="15274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Bravo ! Tes tâches sont accomplies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F8D3E6DE-BB85-7755-939C-640862C3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6652068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3C0393D-5D47-CAB4-753B-EF388BF63EC5}"/>
              </a:ext>
            </a:extLst>
          </p:cNvPr>
          <p:cNvSpPr txBox="1"/>
          <p:nvPr/>
        </p:nvSpPr>
        <p:spPr>
          <a:xfrm>
            <a:off x="1565790" y="-587966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FF1DFF-11EC-3AD6-A89A-0C62B361C8C0}"/>
              </a:ext>
            </a:extLst>
          </p:cNvPr>
          <p:cNvSpPr txBox="1"/>
          <p:nvPr/>
        </p:nvSpPr>
        <p:spPr>
          <a:xfrm>
            <a:off x="1245750" y="-3862600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A805B3C8-80F8-7963-3577-7FBF9A6577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-3863025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EB2C275-1CD5-D018-6974-BA917271C0F2}"/>
              </a:ext>
            </a:extLst>
          </p:cNvPr>
          <p:cNvSpPr txBox="1"/>
          <p:nvPr/>
        </p:nvSpPr>
        <p:spPr>
          <a:xfrm>
            <a:off x="1167384" y="-279991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332D30-1F45-8D48-BDAD-029BBA2A2470}"/>
              </a:ext>
            </a:extLst>
          </p:cNvPr>
          <p:cNvSpPr txBox="1"/>
          <p:nvPr/>
        </p:nvSpPr>
        <p:spPr>
          <a:xfrm>
            <a:off x="5374105" y="-1464974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4A1AADD0-34FD-2E69-6774-94FF6392E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-2875420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1963A11-11CF-67C1-59AE-85B9FAA92325}"/>
              </a:ext>
            </a:extLst>
          </p:cNvPr>
          <p:cNvSpPr txBox="1"/>
          <p:nvPr/>
        </p:nvSpPr>
        <p:spPr>
          <a:xfrm>
            <a:off x="1154308" y="-178720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955D46A3-8F24-5788-B6F1-9E79F1C5A2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-1833575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0083A4B-BD58-81C7-7B97-2E0698114FF0}"/>
              </a:ext>
            </a:extLst>
          </p:cNvPr>
          <p:cNvSpPr txBox="1"/>
          <p:nvPr/>
        </p:nvSpPr>
        <p:spPr>
          <a:xfrm>
            <a:off x="1154308" y="-75741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FEC20534-3641-513D-83DD-BF1F2777C7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-774489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E2C88D2-0073-885A-21DB-CADCA9A1FE64}"/>
              </a:ext>
            </a:extLst>
          </p:cNvPr>
          <p:cNvSpPr txBox="1"/>
          <p:nvPr/>
        </p:nvSpPr>
        <p:spPr>
          <a:xfrm>
            <a:off x="1167384" y="272379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0F445BE8-1B74-EC99-5052-61DAA3659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234024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AD022B6-28E2-50F1-3176-7521F466C0E1}"/>
              </a:ext>
            </a:extLst>
          </p:cNvPr>
          <p:cNvSpPr txBox="1"/>
          <p:nvPr/>
        </p:nvSpPr>
        <p:spPr>
          <a:xfrm>
            <a:off x="1154308" y="129120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C815C6-E7B8-57B4-0C21-367C9B11C0A8}"/>
              </a:ext>
            </a:extLst>
          </p:cNvPr>
          <p:cNvSpPr txBox="1"/>
          <p:nvPr/>
        </p:nvSpPr>
        <p:spPr>
          <a:xfrm>
            <a:off x="1181725" y="2331959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CA6813D8-2734-6C0F-B993-92AA4971F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1256279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FE688A9C-D472-B7E2-E92A-7823EF740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2310021"/>
            <a:ext cx="473245" cy="47324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98412331-3DCF-35CC-1216-53DCD6B01E9F}"/>
              </a:ext>
            </a:extLst>
          </p:cNvPr>
          <p:cNvSpPr txBox="1"/>
          <p:nvPr/>
        </p:nvSpPr>
        <p:spPr>
          <a:xfrm>
            <a:off x="1200297" y="3372718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8. Le concept répond aux attentes</a:t>
            </a:r>
          </a:p>
        </p:txBody>
      </p:sp>
      <p:pic>
        <p:nvPicPr>
          <p:cNvPr id="23" name="Graphique 22" descr="Badge Tick1 contour">
            <a:extLst>
              <a:ext uri="{FF2B5EF4-FFF2-40B4-BE49-F238E27FC236}">
                <a16:creationId xmlns:a16="http://schemas.microsoft.com/office/drawing/2014/main" id="{E1F4DB7D-A9D8-4511-74BA-108E4008B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398" y="3339811"/>
            <a:ext cx="473245" cy="47324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AC6598D-7E22-C8A0-40AA-67B384340938}"/>
              </a:ext>
            </a:extLst>
          </p:cNvPr>
          <p:cNvSpPr txBox="1"/>
          <p:nvPr/>
        </p:nvSpPr>
        <p:spPr>
          <a:xfrm>
            <a:off x="1245750" y="4413477"/>
            <a:ext cx="1311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9. En quoi le concept répond aux attentes du public 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 cible?</a:t>
            </a:r>
          </a:p>
        </p:txBody>
      </p:sp>
      <p:pic>
        <p:nvPicPr>
          <p:cNvPr id="25" name="Graphique 24" descr="Badge Tick1 contour">
            <a:extLst>
              <a:ext uri="{FF2B5EF4-FFF2-40B4-BE49-F238E27FC236}">
                <a16:creationId xmlns:a16="http://schemas.microsoft.com/office/drawing/2014/main" id="{AC4F3630-15E0-D4B8-6E3F-A8BDA6F48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283" y="4873711"/>
            <a:ext cx="473245" cy="47324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1FB3324F-0FDF-B586-28A5-E39C284FCFFA}"/>
              </a:ext>
            </a:extLst>
          </p:cNvPr>
          <p:cNvSpPr txBox="1"/>
          <p:nvPr/>
        </p:nvSpPr>
        <p:spPr>
          <a:xfrm>
            <a:off x="1076264" y="5885123"/>
            <a:ext cx="131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10. Tâches principales et conclusion</a:t>
            </a:r>
          </a:p>
        </p:txBody>
      </p:sp>
      <p:pic>
        <p:nvPicPr>
          <p:cNvPr id="26" name="Graphique 25" descr="Badge Tick1 contour">
            <a:extLst>
              <a:ext uri="{FF2B5EF4-FFF2-40B4-BE49-F238E27FC236}">
                <a16:creationId xmlns:a16="http://schemas.microsoft.com/office/drawing/2014/main" id="{BF853855-AB58-92EA-CDBA-4F5EA83D2F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1421" y="5885123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4B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9E426-8A95-11FF-257A-DAA370F0C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C9B1-0765-D856-CC4C-14C88EB6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72225"/>
            <a:ext cx="10515600" cy="1325563"/>
          </a:xfrm>
        </p:spPr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CBA0975-FC18-A518-2872-BF156A35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1587419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330177F-EB98-A07A-5843-2F5AD19D1603}"/>
              </a:ext>
            </a:extLst>
          </p:cNvPr>
          <p:cNvSpPr txBox="1"/>
          <p:nvPr/>
        </p:nvSpPr>
        <p:spPr>
          <a:xfrm>
            <a:off x="1565790" y="3009378"/>
            <a:ext cx="15274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400" b="1" dirty="0">
                <a:solidFill>
                  <a:srgbClr val="F7F5F3"/>
                </a:solidFill>
                <a:latin typeface="JMH Typewriter" panose="02000506000000020004"/>
              </a:rPr>
              <a:t>Bravo</a:t>
            </a:r>
            <a:r>
              <a:rPr lang="fr-CA" sz="44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 ! Tes tâches sont accomplies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EF4F4520-2369-B131-FEAB-737EFA0AD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3022874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8F69AEF-856D-9144-6B4E-567641541737}"/>
              </a:ext>
            </a:extLst>
          </p:cNvPr>
          <p:cNvSpPr txBox="1"/>
          <p:nvPr/>
        </p:nvSpPr>
        <p:spPr>
          <a:xfrm>
            <a:off x="1565790" y="379527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4FFBFC-DF0D-E893-554E-DEC79DA12A1C}"/>
              </a:ext>
            </a:extLst>
          </p:cNvPr>
          <p:cNvSpPr txBox="1"/>
          <p:nvPr/>
        </p:nvSpPr>
        <p:spPr>
          <a:xfrm>
            <a:off x="1245750" y="581234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7F28453A-F767-F159-C5D9-35903268EB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5811917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8D8B97B-7E77-9456-05BC-2F018AED45FC}"/>
              </a:ext>
            </a:extLst>
          </p:cNvPr>
          <p:cNvSpPr txBox="1"/>
          <p:nvPr/>
        </p:nvSpPr>
        <p:spPr>
          <a:xfrm>
            <a:off x="1167384" y="687502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1DEE77-54C2-BA0C-B405-31DE87B1E3E1}"/>
              </a:ext>
            </a:extLst>
          </p:cNvPr>
          <p:cNvSpPr txBox="1"/>
          <p:nvPr/>
        </p:nvSpPr>
        <p:spPr>
          <a:xfrm>
            <a:off x="5374105" y="8209968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83FBEE04-AE0D-AB3E-5B15-DA1B9B345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6799522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9C406C7-F4F8-0531-2132-0982F8832411}"/>
              </a:ext>
            </a:extLst>
          </p:cNvPr>
          <p:cNvSpPr txBox="1"/>
          <p:nvPr/>
        </p:nvSpPr>
        <p:spPr>
          <a:xfrm>
            <a:off x="1154308" y="788774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2ABBEF4D-171B-02B5-477A-F852DECB5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7841367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800E32E2-4EC2-C292-692E-A7EF0AAF2856}"/>
              </a:ext>
            </a:extLst>
          </p:cNvPr>
          <p:cNvSpPr txBox="1"/>
          <p:nvPr/>
        </p:nvSpPr>
        <p:spPr>
          <a:xfrm>
            <a:off x="1154308" y="891753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pic>
        <p:nvPicPr>
          <p:cNvPr id="14" name="Graphique 13" descr="Badge Tick1 contour">
            <a:extLst>
              <a:ext uri="{FF2B5EF4-FFF2-40B4-BE49-F238E27FC236}">
                <a16:creationId xmlns:a16="http://schemas.microsoft.com/office/drawing/2014/main" id="{4582BCA3-B8C0-2A7B-097C-E30A21E4A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89" y="8900453"/>
            <a:ext cx="473245" cy="47324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81C2000-14EA-FA35-FA06-1108EED31802}"/>
              </a:ext>
            </a:extLst>
          </p:cNvPr>
          <p:cNvSpPr txBox="1"/>
          <p:nvPr/>
        </p:nvSpPr>
        <p:spPr>
          <a:xfrm>
            <a:off x="1167384" y="994732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5. Présentation du concept</a:t>
            </a:r>
          </a:p>
        </p:txBody>
      </p:sp>
      <p:pic>
        <p:nvPicPr>
          <p:cNvPr id="18" name="Graphique 17" descr="Badge Tick1 contour">
            <a:extLst>
              <a:ext uri="{FF2B5EF4-FFF2-40B4-BE49-F238E27FC236}">
                <a16:creationId xmlns:a16="http://schemas.microsoft.com/office/drawing/2014/main" id="{006D7702-553B-CD29-CC7D-2D89CEB89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19" y="9908966"/>
            <a:ext cx="473245" cy="47324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0A4FD0A-55A2-0CCA-02B6-63C16EF4AF53}"/>
              </a:ext>
            </a:extLst>
          </p:cNvPr>
          <p:cNvSpPr txBox="1"/>
          <p:nvPr/>
        </p:nvSpPr>
        <p:spPr>
          <a:xfrm>
            <a:off x="1154308" y="10966142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6. Éléments importants du concept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597E72A-FA0F-BACA-5781-D5DB0EF6CEDB}"/>
              </a:ext>
            </a:extLst>
          </p:cNvPr>
          <p:cNvSpPr txBox="1"/>
          <p:nvPr/>
        </p:nvSpPr>
        <p:spPr>
          <a:xfrm>
            <a:off x="1181725" y="12006901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7. Choix technologiques</a:t>
            </a:r>
          </a:p>
        </p:txBody>
      </p:sp>
      <p:pic>
        <p:nvPicPr>
          <p:cNvPr id="24" name="Graphique 23" descr="Badge Tick1 contour">
            <a:extLst>
              <a:ext uri="{FF2B5EF4-FFF2-40B4-BE49-F238E27FC236}">
                <a16:creationId xmlns:a16="http://schemas.microsoft.com/office/drawing/2014/main" id="{EB878AD5-1B2A-EA9F-F1E7-0E830530E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5380" y="10931221"/>
            <a:ext cx="473245" cy="473245"/>
          </a:xfrm>
          <a:prstGeom prst="rect">
            <a:avLst/>
          </a:prstGeom>
        </p:spPr>
      </p:pic>
      <p:pic>
        <p:nvPicPr>
          <p:cNvPr id="19" name="Graphique 18" descr="Badge Tick1 contour">
            <a:extLst>
              <a:ext uri="{FF2B5EF4-FFF2-40B4-BE49-F238E27FC236}">
                <a16:creationId xmlns:a16="http://schemas.microsoft.com/office/drawing/2014/main" id="{8028120D-ADDB-73DF-E829-EF38E0B4C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2323" y="11984963"/>
            <a:ext cx="473245" cy="47324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4876E22F-8F04-3FFA-4AD8-1A21FD2487DB}"/>
              </a:ext>
            </a:extLst>
          </p:cNvPr>
          <p:cNvSpPr txBox="1"/>
          <p:nvPr/>
        </p:nvSpPr>
        <p:spPr>
          <a:xfrm>
            <a:off x="1200297" y="13047660"/>
            <a:ext cx="684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8. Le concept répond aux attentes</a:t>
            </a:r>
          </a:p>
        </p:txBody>
      </p:sp>
      <p:pic>
        <p:nvPicPr>
          <p:cNvPr id="23" name="Graphique 22" descr="Badge Tick1 contour">
            <a:extLst>
              <a:ext uri="{FF2B5EF4-FFF2-40B4-BE49-F238E27FC236}">
                <a16:creationId xmlns:a16="http://schemas.microsoft.com/office/drawing/2014/main" id="{5E206DF5-F01D-8851-4A74-38B358912B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55398" y="13014753"/>
            <a:ext cx="473245" cy="47324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C4B0B19-FF2C-64BA-E2D1-207D01A369E2}"/>
              </a:ext>
            </a:extLst>
          </p:cNvPr>
          <p:cNvSpPr txBox="1"/>
          <p:nvPr/>
        </p:nvSpPr>
        <p:spPr>
          <a:xfrm>
            <a:off x="1245750" y="14088419"/>
            <a:ext cx="13117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9. En quoi le concept répond aux attentes du public </a:t>
            </a:r>
          </a:p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  cible?</a:t>
            </a:r>
          </a:p>
        </p:txBody>
      </p:sp>
      <p:pic>
        <p:nvPicPr>
          <p:cNvPr id="25" name="Graphique 24" descr="Badge Tick1 contour">
            <a:extLst>
              <a:ext uri="{FF2B5EF4-FFF2-40B4-BE49-F238E27FC236}">
                <a16:creationId xmlns:a16="http://schemas.microsoft.com/office/drawing/2014/main" id="{1BD70A72-A92D-6F9D-258E-425FE2A18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3283" y="14548653"/>
            <a:ext cx="473245" cy="473245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97AF5C51-A8D3-1C00-48AE-88E85991AF44}"/>
              </a:ext>
            </a:extLst>
          </p:cNvPr>
          <p:cNvSpPr txBox="1"/>
          <p:nvPr/>
        </p:nvSpPr>
        <p:spPr>
          <a:xfrm>
            <a:off x="1076264" y="15560065"/>
            <a:ext cx="1311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10. Tâches principales et conclusion</a:t>
            </a:r>
          </a:p>
        </p:txBody>
      </p:sp>
      <p:pic>
        <p:nvPicPr>
          <p:cNvPr id="26" name="Graphique 25" descr="Badge Tick1 contour">
            <a:extLst>
              <a:ext uri="{FF2B5EF4-FFF2-40B4-BE49-F238E27FC236}">
                <a16:creationId xmlns:a16="http://schemas.microsoft.com/office/drawing/2014/main" id="{0977DC3D-94E2-02E7-F836-CB7C522A44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1421" y="15560065"/>
            <a:ext cx="473245" cy="4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9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8E392-5176-606A-3C7A-28F0ECCA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3FC6-7260-377A-43E4-ABED2FE9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96D629DF-6B57-CE6C-890B-F132EB56C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4894519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A32127B-DC86-7A8C-68C0-1E5A4761B24B}"/>
              </a:ext>
            </a:extLst>
          </p:cNvPr>
          <p:cNvSpPr txBox="1"/>
          <p:nvPr/>
        </p:nvSpPr>
        <p:spPr>
          <a:xfrm>
            <a:off x="1565790" y="-413194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509FA3E2-498D-CD4D-38BD-3BD5BE6A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284226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931104A-B3A9-7787-ED54-11428672A431}"/>
              </a:ext>
            </a:extLst>
          </p:cNvPr>
          <p:cNvSpPr txBox="1"/>
          <p:nvPr/>
        </p:nvSpPr>
        <p:spPr>
          <a:xfrm>
            <a:off x="1565790" y="48817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124F677-1F10-E9E9-5AA9-E7EA517160A9}"/>
              </a:ext>
            </a:extLst>
          </p:cNvPr>
          <p:cNvSpPr txBox="1"/>
          <p:nvPr/>
        </p:nvSpPr>
        <p:spPr>
          <a:xfrm>
            <a:off x="1245750" y="250524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EC274495-FE42-D682-2463-684FE0ED49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2504817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7015E07-8346-6AB9-38D9-00050A15CBA9}"/>
              </a:ext>
            </a:extLst>
          </p:cNvPr>
          <p:cNvSpPr txBox="1"/>
          <p:nvPr/>
        </p:nvSpPr>
        <p:spPr>
          <a:xfrm>
            <a:off x="1167384" y="356792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16C282F-B607-79CE-A05A-7B0F2E266D2C}"/>
              </a:ext>
            </a:extLst>
          </p:cNvPr>
          <p:cNvSpPr/>
          <p:nvPr/>
        </p:nvSpPr>
        <p:spPr>
          <a:xfrm>
            <a:off x="5018793" y="3567929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622029E-C381-F6BF-C7D3-B20762B56060}"/>
              </a:ext>
            </a:extLst>
          </p:cNvPr>
          <p:cNvSpPr txBox="1"/>
          <p:nvPr/>
        </p:nvSpPr>
        <p:spPr>
          <a:xfrm>
            <a:off x="5374105" y="4902868"/>
            <a:ext cx="1273342" cy="932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1531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25AB7E-0887-6A94-0FE7-5AA1505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8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C88C99-C300-C91C-E917-1F5843430289}"/>
              </a:ext>
            </a:extLst>
          </p:cNvPr>
          <p:cNvSpPr txBox="1"/>
          <p:nvPr/>
        </p:nvSpPr>
        <p:spPr>
          <a:xfrm>
            <a:off x="2901315" y="250674"/>
            <a:ext cx="6120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Public Cible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B95B1E72-37C4-4340-2392-B4DE53F09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2515" y="475488"/>
            <a:ext cx="658368" cy="65836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388104F-A78F-A477-C990-9A44E6052B79}"/>
              </a:ext>
            </a:extLst>
          </p:cNvPr>
          <p:cNvSpPr txBox="1"/>
          <p:nvPr/>
        </p:nvSpPr>
        <p:spPr>
          <a:xfrm>
            <a:off x="1919287" y="2162175"/>
            <a:ext cx="8353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 Étudiants et jeunes adultes (15-30 ans) </a:t>
            </a:r>
          </a:p>
          <a:p>
            <a:pPr fontAlgn="base"/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  </a:t>
            </a:r>
          </a:p>
          <a:p>
            <a:pPr fontAlgn="base"/>
            <a:r>
              <a:rPr lang="fr-CA" sz="28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- Personnes TDAH qui ont besoin de stimulation constante </a:t>
            </a:r>
          </a:p>
          <a:p>
            <a:endParaRPr lang="fr-CA" sz="2800" dirty="0">
              <a:solidFill>
                <a:schemeClr val="accent4">
                  <a:lumMod val="50000"/>
                </a:schemeClr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4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9BBC3-580E-F8F6-BF96-80EE61E52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3C48-5662-BBAA-6292-150180FF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8466075-2A94-99CB-D9E5-853F9D4688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70688" y="-4894519"/>
            <a:ext cx="18335222" cy="18335222"/>
          </a:xfrm>
          <a:prstGeom prst="rect">
            <a:avLst/>
          </a:prstGeom>
          <a:ln>
            <a:solidFill>
              <a:srgbClr val="F7F5F3"/>
            </a:solidFill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48B3467-CD92-BCB5-BC41-0F747CC032DE}"/>
              </a:ext>
            </a:extLst>
          </p:cNvPr>
          <p:cNvSpPr txBox="1"/>
          <p:nvPr/>
        </p:nvSpPr>
        <p:spPr>
          <a:xfrm>
            <a:off x="1565790" y="-413194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50EAE4B6-41C7-6CCB-EEA7-9825F9436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284226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4E045F1-9C81-E866-D714-1AED0EFC01CC}"/>
              </a:ext>
            </a:extLst>
          </p:cNvPr>
          <p:cNvSpPr txBox="1"/>
          <p:nvPr/>
        </p:nvSpPr>
        <p:spPr>
          <a:xfrm>
            <a:off x="1565790" y="48817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426FE4-A133-3113-A3D0-C4D0E4AF2190}"/>
              </a:ext>
            </a:extLst>
          </p:cNvPr>
          <p:cNvSpPr txBox="1"/>
          <p:nvPr/>
        </p:nvSpPr>
        <p:spPr>
          <a:xfrm>
            <a:off x="1245750" y="250524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8CDC7914-5F61-6ABE-7E2E-3EA284AA8C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2504817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7F39484-99EC-7C15-178C-30603FFB1D42}"/>
              </a:ext>
            </a:extLst>
          </p:cNvPr>
          <p:cNvSpPr txBox="1"/>
          <p:nvPr/>
        </p:nvSpPr>
        <p:spPr>
          <a:xfrm>
            <a:off x="1167384" y="356792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545251A-6EB6-A02B-34A8-A5032ACC0852}"/>
              </a:ext>
            </a:extLst>
          </p:cNvPr>
          <p:cNvSpPr txBox="1"/>
          <p:nvPr/>
        </p:nvSpPr>
        <p:spPr>
          <a:xfrm>
            <a:off x="5374105" y="4902868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87653E69-2D5B-0889-46C9-A581ED14D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3492422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0A527EC-13A0-C8C2-F80A-2680F74A785F}"/>
              </a:ext>
            </a:extLst>
          </p:cNvPr>
          <p:cNvSpPr txBox="1"/>
          <p:nvPr/>
        </p:nvSpPr>
        <p:spPr>
          <a:xfrm>
            <a:off x="1154308" y="458064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340BFEF-218D-A816-1305-304031D82F6E}"/>
              </a:ext>
            </a:extLst>
          </p:cNvPr>
          <p:cNvSpPr/>
          <p:nvPr/>
        </p:nvSpPr>
        <p:spPr>
          <a:xfrm>
            <a:off x="7592964" y="4598678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1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9658AD-36DE-6825-6E26-9D8893B935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78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rgbClr val="F7F5F3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8CFAF8-B39B-A2B3-8812-02CA8FEB8B7C}"/>
              </a:ext>
            </a:extLst>
          </p:cNvPr>
          <p:cNvSpPr txBox="1"/>
          <p:nvPr/>
        </p:nvSpPr>
        <p:spPr>
          <a:xfrm>
            <a:off x="922019" y="241149"/>
            <a:ext cx="9580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>
                <a:solidFill>
                  <a:srgbClr val="F7F5F3"/>
                </a:solidFill>
                <a:latin typeface="JMH Typewriter" panose="02000506000000020004" pitchFamily="50" charset="0"/>
              </a:rPr>
              <a:t>Ce qui est important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22C65326-0282-B3B6-8111-8E8059AA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2265" y="497967"/>
            <a:ext cx="594360" cy="5943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9E2234-3541-7165-2410-766BB0A78079}"/>
              </a:ext>
            </a:extLst>
          </p:cNvPr>
          <p:cNvSpPr txBox="1"/>
          <p:nvPr/>
        </p:nvSpPr>
        <p:spPr>
          <a:xfrm>
            <a:off x="1114424" y="1605963"/>
            <a:ext cx="10525125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fr-CA" sz="3200" dirty="0">
                <a:solidFill>
                  <a:srgbClr val="F7F5F3"/>
                </a:solidFill>
                <a:latin typeface="JMH Typewriter"/>
              </a:rPr>
              <a:t>-Motivation : Voir leur progression visuellement </a:t>
            </a:r>
          </a:p>
          <a:p>
            <a:pPr fontAlgn="base"/>
            <a:endParaRPr lang="fr-CA" sz="32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pPr fontAlgn="base"/>
            <a:r>
              <a:rPr lang="fr-CA" sz="3200" dirty="0">
                <a:solidFill>
                  <a:srgbClr val="F7F5F3"/>
                </a:solidFill>
                <a:latin typeface="JMH Typewriter"/>
              </a:rPr>
              <a:t>-Récompenses : Accomplissement des taches </a:t>
            </a:r>
          </a:p>
          <a:p>
            <a:pPr fontAlgn="base"/>
            <a:endParaRPr lang="fr-CA" sz="32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pPr fontAlgn="base"/>
            <a:r>
              <a:rPr lang="fr-CA" sz="3200" dirty="0">
                <a:solidFill>
                  <a:srgbClr val="F7F5F3"/>
                </a:solidFill>
                <a:latin typeface="JMH Typewriter"/>
              </a:rPr>
              <a:t>-Aspect social: Partage leurs accomplissements avec la communauté </a:t>
            </a:r>
          </a:p>
          <a:p>
            <a:pPr fontAlgn="base"/>
            <a:endParaRPr lang="fr-CA" sz="3200" dirty="0">
              <a:solidFill>
                <a:srgbClr val="F7F5F3"/>
              </a:solidFill>
              <a:latin typeface="JMH Typewriter" panose="02000506000000020004" pitchFamily="50" charset="0"/>
            </a:endParaRPr>
          </a:p>
          <a:p>
            <a:pPr fontAlgn="base"/>
            <a:r>
              <a:rPr lang="fr-CA" sz="3200" dirty="0">
                <a:solidFill>
                  <a:srgbClr val="F7F5F3"/>
                </a:solidFill>
                <a:latin typeface="JMH Typewriter"/>
              </a:rPr>
              <a:t>-Défis : Des objectifs atteignables </a:t>
            </a:r>
          </a:p>
          <a:p>
            <a:endParaRPr lang="fr-CA" sz="3200" dirty="0">
              <a:solidFill>
                <a:srgbClr val="F7F5F3"/>
              </a:solidFill>
              <a:latin typeface="JMH Typewriter" panose="02000506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6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BE0B1-AF0B-B90F-6815-90F55DB56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BB59-7CCB-D486-C24A-F988CAD9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>
              <a:solidFill>
                <a:srgbClr val="F7F5F3"/>
              </a:solidFill>
            </a:endParaRP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867A65E-548E-83F5-8E15-D6F95D6BB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45288" y="-4894519"/>
            <a:ext cx="18335222" cy="183352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BB7D029-D678-9882-1B7F-83AB7C957FA1}"/>
              </a:ext>
            </a:extLst>
          </p:cNvPr>
          <p:cNvSpPr txBox="1"/>
          <p:nvPr/>
        </p:nvSpPr>
        <p:spPr>
          <a:xfrm>
            <a:off x="1565790" y="-413194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000" b="1" dirty="0">
                <a:solidFill>
                  <a:srgbClr val="F7F5F3"/>
                </a:solidFill>
                <a:latin typeface="JMH Typewriter" panose="02000506000000020004" pitchFamily="50" charset="0"/>
              </a:rPr>
              <a:t>Application de tâches</a:t>
            </a:r>
          </a:p>
        </p:txBody>
      </p:sp>
      <p:pic>
        <p:nvPicPr>
          <p:cNvPr id="7" name="Graphique 6" descr="Badge Tick1 contour">
            <a:extLst>
              <a:ext uri="{FF2B5EF4-FFF2-40B4-BE49-F238E27FC236}">
                <a16:creationId xmlns:a16="http://schemas.microsoft.com/office/drawing/2014/main" id="{06610F94-0C90-4409-75C1-1C22BB75B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-284226"/>
            <a:ext cx="658368" cy="658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0A8A5C4-8E05-0A9D-E76C-288C2BA0568C}"/>
              </a:ext>
            </a:extLst>
          </p:cNvPr>
          <p:cNvSpPr txBox="1"/>
          <p:nvPr/>
        </p:nvSpPr>
        <p:spPr>
          <a:xfrm>
            <a:off x="1565790" y="488173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Par: Aline Manoukian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481FEA-00BD-9831-2757-65BCCC1C1E8C}"/>
              </a:ext>
            </a:extLst>
          </p:cNvPr>
          <p:cNvSpPr txBox="1"/>
          <p:nvPr/>
        </p:nvSpPr>
        <p:spPr>
          <a:xfrm>
            <a:off x="1245750" y="2505242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1. Présenter ma phrase choc</a:t>
            </a: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7F8DE3F4-2C47-C966-8FCF-0FC16B77E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3419" y="2504817"/>
            <a:ext cx="473245" cy="4732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BC0B904-E2BF-AB1B-EB29-A4DABFDA8839}"/>
              </a:ext>
            </a:extLst>
          </p:cNvPr>
          <p:cNvSpPr txBox="1"/>
          <p:nvPr/>
        </p:nvSpPr>
        <p:spPr>
          <a:xfrm>
            <a:off x="1167384" y="3567929"/>
            <a:ext cx="56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rgbClr val="F7F5F3"/>
                </a:solidFill>
                <a:latin typeface="JMH Typewriter" panose="02000506000000020004" pitchFamily="50" charset="0"/>
              </a:rPr>
              <a:t>2. Mon public cible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693788C-78D5-7DD8-C246-364D31F2CAA5}"/>
              </a:ext>
            </a:extLst>
          </p:cNvPr>
          <p:cNvSpPr txBox="1"/>
          <p:nvPr/>
        </p:nvSpPr>
        <p:spPr>
          <a:xfrm>
            <a:off x="5374105" y="4902868"/>
            <a:ext cx="1273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>
              <a:solidFill>
                <a:srgbClr val="F7F5F3"/>
              </a:solidFill>
            </a:endParaRPr>
          </a:p>
        </p:txBody>
      </p:sp>
      <p:pic>
        <p:nvPicPr>
          <p:cNvPr id="12" name="Graphique 11" descr="Badge Tick1 contour">
            <a:extLst>
              <a:ext uri="{FF2B5EF4-FFF2-40B4-BE49-F238E27FC236}">
                <a16:creationId xmlns:a16="http://schemas.microsoft.com/office/drawing/2014/main" id="{88B7A856-1454-E152-BB9E-70632CD10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1377" y="3492422"/>
            <a:ext cx="473245" cy="47324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27C2817-BDD0-6511-ECF4-E5DAC1E29CEC}"/>
              </a:ext>
            </a:extLst>
          </p:cNvPr>
          <p:cNvSpPr txBox="1"/>
          <p:nvPr/>
        </p:nvSpPr>
        <p:spPr>
          <a:xfrm>
            <a:off x="1154308" y="458064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3. Ce qui est important pour eux</a:t>
            </a:r>
          </a:p>
        </p:txBody>
      </p:sp>
      <p:pic>
        <p:nvPicPr>
          <p:cNvPr id="13" name="Graphique 12" descr="Badge Tick1 contour">
            <a:extLst>
              <a:ext uri="{FF2B5EF4-FFF2-40B4-BE49-F238E27FC236}">
                <a16:creationId xmlns:a16="http://schemas.microsoft.com/office/drawing/2014/main" id="{0A1D3D68-B8DE-BCB9-3890-1A1B932E5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758" y="4534267"/>
            <a:ext cx="473245" cy="47324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0093E6E-FDD5-596B-92B6-301BDF8895A0}"/>
              </a:ext>
            </a:extLst>
          </p:cNvPr>
          <p:cNvSpPr txBox="1"/>
          <p:nvPr/>
        </p:nvSpPr>
        <p:spPr>
          <a:xfrm>
            <a:off x="1154308" y="5610431"/>
            <a:ext cx="6480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rgbClr val="F7F5F3"/>
                </a:solidFill>
                <a:latin typeface="JMH Typewriter" panose="02000506000000020004" pitchFamily="50" charset="0"/>
              </a:rPr>
              <a:t>4. Problème et opportunité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EF87286-7066-6FEF-5F3D-F2CD0BD11930}"/>
              </a:ext>
            </a:extLst>
          </p:cNvPr>
          <p:cNvSpPr/>
          <p:nvPr/>
        </p:nvSpPr>
        <p:spPr>
          <a:xfrm>
            <a:off x="6475235" y="5643328"/>
            <a:ext cx="344424" cy="344424"/>
          </a:xfrm>
          <a:prstGeom prst="ellipse">
            <a:avLst/>
          </a:prstGeom>
          <a:noFill/>
          <a:ln w="38100">
            <a:solidFill>
              <a:srgbClr val="F7F5F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rgbClr val="F7F5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2FB9B8-267A-FA35-EB64-DBBF9111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E3E0C7-8AAC-F318-F573-96DBE26E05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8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6C76ED7-7A14-E07C-F6AD-7F7DF120D59C}"/>
              </a:ext>
            </a:extLst>
          </p:cNvPr>
          <p:cNvSpPr txBox="1"/>
          <p:nvPr/>
        </p:nvSpPr>
        <p:spPr>
          <a:xfrm>
            <a:off x="2029968" y="2151727"/>
            <a:ext cx="8641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80% des utilisateurs abandonnent après 2-3 semaines, motivation n’est pas maintenue.</a:t>
            </a:r>
          </a:p>
          <a:p>
            <a:endParaRPr lang="fr-CA" sz="3200" dirty="0">
              <a:solidFill>
                <a:schemeClr val="accent4">
                  <a:lumMod val="50000"/>
                </a:schemeClr>
              </a:solidFill>
              <a:latin typeface="JMH Typewriter" panose="02000506000000020004" pitchFamily="50" charset="0"/>
            </a:endParaRPr>
          </a:p>
          <a:p>
            <a:endParaRPr lang="fr-CA" sz="3200" dirty="0">
              <a:solidFill>
                <a:schemeClr val="accent4">
                  <a:lumMod val="50000"/>
                </a:schemeClr>
              </a:solidFill>
              <a:latin typeface="JMH Typewriter" panose="02000506000000020004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9368FC9-A5A4-E64F-ACF4-23A4C9F6EF5F}"/>
              </a:ext>
            </a:extLst>
          </p:cNvPr>
          <p:cNvSpPr txBox="1"/>
          <p:nvPr/>
        </p:nvSpPr>
        <p:spPr>
          <a:xfrm>
            <a:off x="3566160" y="192024"/>
            <a:ext cx="44531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b="1" dirty="0">
                <a:solidFill>
                  <a:schemeClr val="accent4">
                    <a:lumMod val="50000"/>
                  </a:schemeClr>
                </a:solidFill>
                <a:latin typeface="JMH Typewriter" panose="02000506000000020004" pitchFamily="50" charset="0"/>
              </a:rPr>
              <a:t>Problème</a:t>
            </a:r>
            <a:endParaRPr lang="fr-CA" sz="6600" dirty="0">
              <a:solidFill>
                <a:schemeClr val="accent4">
                  <a:lumMod val="50000"/>
                </a:schemeClr>
              </a:solidFill>
              <a:latin typeface="JMH Typewriter" panose="02000506000000020004" pitchFamily="50" charset="0"/>
            </a:endParaRPr>
          </a:p>
        </p:txBody>
      </p:sp>
      <p:pic>
        <p:nvPicPr>
          <p:cNvPr id="5" name="Graphique 4" descr="Badge Tick1 contour">
            <a:extLst>
              <a:ext uri="{FF2B5EF4-FFF2-40B4-BE49-F238E27FC236}">
                <a16:creationId xmlns:a16="http://schemas.microsoft.com/office/drawing/2014/main" id="{EF876FB3-F0FE-1D72-0891-EACFD38DA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2108" y="448842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0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9c3c74-d4de-4dc7-9752-55b5009c54c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74CD0042509D4896ADCE3766E009AA" ma:contentTypeVersion="10" ma:contentTypeDescription="Crée un document." ma:contentTypeScope="" ma:versionID="49acc363dda305ed0cf3ee1979a9969a">
  <xsd:schema xmlns:xsd="http://www.w3.org/2001/XMLSchema" xmlns:xs="http://www.w3.org/2001/XMLSchema" xmlns:p="http://schemas.microsoft.com/office/2006/metadata/properties" xmlns:ns3="e19c3c74-d4de-4dc7-9752-55b5009c54c6" targetNamespace="http://schemas.microsoft.com/office/2006/metadata/properties" ma:root="true" ma:fieldsID="01e0fa37e102885f11f1f792a62b6510" ns3:_="">
    <xsd:import namespace="e19c3c74-d4de-4dc7-9752-55b5009c54c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c3c74-d4de-4dc7-9752-55b5009c54c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AB6FAB-0472-42EC-8E6F-20B3A4E265DD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19c3c74-d4de-4dc7-9752-55b5009c54c6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0000149-DAE5-4864-B107-0905C8E0339E}">
  <ds:schemaRefs>
    <ds:schemaRef ds:uri="e19c3c74-d4de-4dc7-9752-55b5009c54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2CA2438-59E4-4126-A2B6-34FBA3939B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1368</Words>
  <Application>Microsoft Office PowerPoint</Application>
  <PresentationFormat>Widescreen</PresentationFormat>
  <Paragraphs>243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JMH Typewriter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Manoukian, Aline Teresa</dc:creator>
  <cp:lastModifiedBy>aline manoukian</cp:lastModifiedBy>
  <cp:revision>28</cp:revision>
  <dcterms:created xsi:type="dcterms:W3CDTF">2025-12-06T17:46:17Z</dcterms:created>
  <dcterms:modified xsi:type="dcterms:W3CDTF">2025-12-14T22:02:03Z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0x0101001174CD0042509D4896ADCE3766E009AA</vt:lpwstr>
  </property>
</Properties>
</file>